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2" r:id="rId3"/>
    <p:sldId id="271" r:id="rId4"/>
    <p:sldId id="280" r:id="rId5"/>
    <p:sldId id="283" r:id="rId6"/>
    <p:sldId id="281" r:id="rId7"/>
    <p:sldId id="274" r:id="rId8"/>
    <p:sldId id="282" r:id="rId9"/>
    <p:sldId id="278" r:id="rId10"/>
    <p:sldId id="275" r:id="rId11"/>
    <p:sldId id="276" r:id="rId12"/>
    <p:sldId id="277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14" d="100"/>
          <a:sy n="114" d="100"/>
        </p:scale>
        <p:origin x="-94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12/4/2010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0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3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12/4/2010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12/4/2010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12/4/2010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12/4/2010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12/4/2010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12/4/2010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12/4/2010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12/4/2010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12/4/2010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2008 Printer Working Group. All rights reserved.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12/4/2010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12/4/2010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12/4/2010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/index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copymodel10-20100601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ftp.pwg.org/pub/pwg/mfd/wd/wd-mfdfaxoutmodel10-20100915.pdf" TargetMode="External"/><Relationship Id="rId5" Type="http://schemas.openxmlformats.org/officeDocument/2006/relationships/hyperlink" Target="ftp://ftp.pwg.org/pub/pwg/mfd/wd/wd-mfdoverallmod10-20101117.pdf" TargetMode="External"/><Relationship Id="rId4" Type="http://schemas.openxmlformats.org/officeDocument/2006/relationships/hyperlink" Target="ftp://ftp.pwg.org/pub/pwg/mfd/wd/wd-mfdcopymodel10-20100915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faxinmodel10-20100728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mfd/wd/wd-mfdsystemservicemodel10-20100723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MFD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Decemberr</a:t>
            </a:r>
            <a:r>
              <a:rPr lang="en-US" dirty="0" smtClean="0"/>
              <a:t>, 2010</a:t>
            </a:r>
          </a:p>
          <a:p>
            <a:pPr eaLnBrk="1" hangingPunct="1"/>
            <a:r>
              <a:rPr lang="en-US" dirty="0" smtClean="0"/>
              <a:t>Irvine</a:t>
            </a:r>
            <a:r>
              <a:rPr lang="en-US" dirty="0" smtClean="0"/>
              <a:t>, CA </a:t>
            </a:r>
            <a:r>
              <a:rPr lang="en-US" dirty="0" smtClean="0"/>
              <a:t>PWG F2F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>
                <a:cs typeface="Vrinda" pitchFamily="2" charset="0"/>
              </a:rPr>
              <a:t>We welcome more participation from member companies</a:t>
            </a:r>
            <a:endParaRPr lang="en-US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/>
              <a:t>The group maintains a Web Page for MFD That includes links to the latest documents, schema and a browsable version of the schema</a:t>
            </a:r>
            <a:endParaRPr lang="en-US" sz="28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hlinkClick r:id="rId3"/>
              </a:rPr>
              <a:t>http://www.pwg.org/mfd/index.html</a:t>
            </a:r>
            <a:endParaRPr lang="en-US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the MFD mailing list is available at</a:t>
            </a:r>
            <a:br>
              <a:rPr lang="en-US" sz="2800" b="1" dirty="0" smtClean="0"/>
            </a:br>
            <a:r>
              <a:rPr lang="en-US" b="1" dirty="0" smtClean="0"/>
              <a:t>&lt;</a:t>
            </a:r>
            <a:r>
              <a:rPr lang="en-US" b="1" dirty="0" smtClean="0">
                <a:hlinkClick r:id="rId3"/>
              </a:rPr>
              <a:t>https://www.pwg.org/mailman/listinfo</a:t>
            </a:r>
            <a:r>
              <a:rPr lang="en-US" b="1" dirty="0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MFD 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Currently being addressed are an overall MFD specification, Copy Service, FaxOut Service and FaxIn Service.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Print, Scan and Resource Services have been completed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definition of a framework for the complete model is an objective.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Approved Documents: </a:t>
            </a:r>
            <a:br>
              <a:rPr lang="en-US" smtClean="0"/>
            </a:br>
            <a:endParaRPr 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581400"/>
            <a:ext cx="8686800" cy="685800"/>
          </a:xfrm>
        </p:spPr>
        <p:txBody>
          <a:bodyPr/>
          <a:lstStyle/>
          <a:p>
            <a:r>
              <a:rPr lang="en-US" sz="1600" smtClean="0"/>
              <a:t>PWG5108.02-2009: </a:t>
            </a:r>
            <a:br>
              <a:rPr lang="en-US" sz="1600" smtClean="0"/>
            </a:br>
            <a:r>
              <a:rPr lang="en-US" sz="1600" smtClean="0"/>
              <a:t>	Network Scan Service Semantic Model and Service Interface Version 1.0 </a:t>
            </a:r>
          </a:p>
          <a:p>
            <a:r>
              <a:rPr lang="en-US" sz="1600" smtClean="0">
                <a:hlinkClick r:id="rId3"/>
              </a:rPr>
              <a:t>ftp://ftp.pwg.org/pub/pwg/candidates/cs-sm20-scan10-20090410-5108.02.pdf</a:t>
            </a:r>
            <a:r>
              <a:rPr lang="en-US" sz="160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400" i="1"/>
              <a:t>Approved July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400" i="1"/>
              <a:t>Approved April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8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400" i="1"/>
              <a:t>Approved January 2004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PWG5105.1 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PWG 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41020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PWG5108.03-2009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5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Approved Documents: </a:t>
            </a:r>
            <a:br>
              <a:rPr lang="en-US" smtClean="0"/>
            </a:br>
            <a:endParaRPr lang="en-US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400" i="1" dirty="0" smtClean="0">
                <a:solidFill>
                  <a:srgbClr val="000000"/>
                </a:solidFill>
              </a:rPr>
              <a:t>Approved September 2010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4038600"/>
            <a:ext cx="8839200" cy="9144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Copy Service:  Semantic Model and Service Interface – Sept 15, 2010  Stable Draft</a:t>
            </a:r>
          </a:p>
          <a:p>
            <a:pPr>
              <a:buNone/>
            </a:pPr>
            <a:r>
              <a:rPr lang="en-US" sz="1600" dirty="0" smtClean="0"/>
              <a:t>    </a:t>
            </a:r>
            <a:r>
              <a:rPr lang="en-US" sz="1600" dirty="0" smtClean="0">
                <a:hlinkClick r:id="rId3"/>
              </a:rPr>
              <a:t>ftp://</a:t>
            </a:r>
            <a:r>
              <a:rPr lang="en-US" sz="1600" dirty="0" smtClean="0">
                <a:hlinkClick r:id="rId4"/>
              </a:rPr>
              <a:t>ftp://ftp.pwg.org/pub/pwg/mfd/wd/wd-mfdcopymodel10-20100915.pdf</a:t>
            </a:r>
            <a:endParaRPr lang="en-US" sz="1600" dirty="0" smtClean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304800" y="33528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Copy 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: 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(Ready for PWG Last Call)</a:t>
            </a:r>
            <a:endParaRPr lang="en-US" sz="24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91" name="Line 16"/>
          <p:cNvSpPr>
            <a:spLocks noChangeShapeType="1"/>
          </p:cNvSpPr>
          <p:nvPr/>
        </p:nvSpPr>
        <p:spPr bwMode="auto">
          <a:xfrm>
            <a:off x="381000" y="3124200"/>
            <a:ext cx="4038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16"/>
          <p:cNvSpPr>
            <a:spLocks noChangeShapeType="1"/>
          </p:cNvSpPr>
          <p:nvPr/>
        </p:nvSpPr>
        <p:spPr bwMode="auto">
          <a:xfrm>
            <a:off x="381000" y="39624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6"/>
          <p:cNvSpPr>
            <a:spLocks noChangeShapeType="1"/>
          </p:cNvSpPr>
          <p:nvPr/>
        </p:nvSpPr>
        <p:spPr bwMode="auto">
          <a:xfrm>
            <a:off x="381000" y="2209800"/>
            <a:ext cx="39624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152400" y="1219200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Model and Overall Semantics: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/>
            </a:r>
            <a:b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</a:b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(Ready for WG Last Call)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22860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>
                <a:latin typeface="+mn-lt"/>
              </a:rPr>
              <a:t>MFD Model and Overall Semantics – </a:t>
            </a:r>
            <a:r>
              <a:rPr lang="en-US" sz="1600" kern="0" dirty="0" smtClean="0">
                <a:latin typeface="+mn-lt"/>
              </a:rPr>
              <a:t>November 17, </a:t>
            </a:r>
            <a:r>
              <a:rPr lang="en-US" sz="1600" kern="0" dirty="0">
                <a:latin typeface="+mn-lt"/>
              </a:rPr>
              <a:t>2010 Interim Draft </a:t>
            </a:r>
            <a:endParaRPr lang="en-US" sz="16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>
                <a:latin typeface="+mn-lt"/>
              </a:rPr>
              <a:t>    </a:t>
            </a:r>
            <a:r>
              <a:rPr lang="en-US" sz="1600" kern="0" dirty="0" smtClean="0">
                <a:latin typeface="+mn-lt"/>
                <a:hlinkClick r:id="rId5"/>
              </a:rPr>
              <a:t>ftp://ftp.pwg.org/pub/pwg/mfd/wd/wd-mfdoverallmod10-20101117.pdf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5562600"/>
            <a:ext cx="2971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52400" y="56388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   FaxOut </a:t>
            </a:r>
            <a:r>
              <a:rPr lang="en-US" sz="1600" kern="0" dirty="0"/>
              <a:t>Service:  </a:t>
            </a:r>
            <a:br>
              <a:rPr lang="en-US" sz="1600" kern="0" dirty="0"/>
            </a:br>
            <a:r>
              <a:rPr lang="en-US" sz="1600" kern="0" dirty="0"/>
              <a:t>	Semantic Model and Service Interface – </a:t>
            </a:r>
            <a:r>
              <a:rPr lang="en-US" sz="1600" kern="0" dirty="0" smtClean="0"/>
              <a:t>Sept 15, </a:t>
            </a:r>
            <a:r>
              <a:rPr lang="en-US" sz="1600" kern="0" dirty="0"/>
              <a:t>2010 </a:t>
            </a:r>
            <a:r>
              <a:rPr lang="en-US" sz="1600" kern="0" dirty="0" smtClean="0"/>
              <a:t>Stable Draft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	</a:t>
            </a:r>
            <a:r>
              <a:rPr lang="en-US" sz="1600" kern="0" dirty="0" smtClean="0">
                <a:latin typeface="+mn-lt"/>
                <a:hlinkClick r:id="rId6"/>
              </a:rPr>
              <a:t>ftp://ftp.pwg.org/pub/pwg/mfd/wd/wd-mfdfaxoutmodel10-20100915.pdf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304800" y="49530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FaxOut 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: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(Ready for WG Last Call)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81000" y="13716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FaxIn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81000" y="2057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FaxIn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July 28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3"/>
              </a:rPr>
              <a:t>&lt;ftp://ftp.pwg.org/pub/pwg/mfd/wd/wd-mfdfaxinmodel10-20100728.pdf&gt;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04800" y="30480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</a:t>
            </a:r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81000" y="2057400"/>
            <a:ext cx="3429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04800" y="36576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MFD </a:t>
            </a:r>
            <a:r>
              <a:rPr lang="en-US" sz="1600" dirty="0"/>
              <a:t>System Service </a:t>
            </a:r>
            <a:r>
              <a:rPr lang="en-US" sz="1600" kern="0" dirty="0" smtClean="0">
                <a:solidFill>
                  <a:srgbClr val="000000"/>
                </a:solidFill>
              </a:rPr>
              <a:t>:</a:t>
            </a:r>
            <a:r>
              <a:rPr lang="en-US" sz="1600" kern="0" dirty="0">
                <a:solidFill>
                  <a:srgbClr val="000000"/>
                </a:solidFill>
              </a:rPr>
              <a:t>  </a:t>
            </a:r>
            <a:br>
              <a:rPr lang="en-US" sz="1600" kern="0" dirty="0">
                <a:solidFill>
                  <a:srgbClr val="000000"/>
                </a:solidFill>
              </a:rPr>
            </a:br>
            <a:r>
              <a:rPr lang="en-US" sz="1600" kern="0" dirty="0">
                <a:solidFill>
                  <a:srgbClr val="000000"/>
                </a:solidFill>
              </a:rPr>
              <a:t>	Semantic Model and Service Interface – </a:t>
            </a:r>
            <a:r>
              <a:rPr lang="en-US" sz="1600" kern="0" dirty="0" smtClean="0">
                <a:solidFill>
                  <a:srgbClr val="000000"/>
                </a:solidFill>
              </a:rPr>
              <a:t>July 23, 2010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&lt;ftp://ftp.pwg.org/pub/pwg/mfd/wd/wd-mfdsystemservicemodel10-20100723.pdf&gt;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04800" y="2133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Up to date with In Progress specifications, System Service, System Health(IDS), and Power specification </a:t>
            </a:r>
            <a:endParaRPr lang="en-US" sz="2400" dirty="0" smtClean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Named version ready for publishing containing only the semantic elements from completed and approved specifications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Named version will be modified until Overall Specification is complete.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Namespace and content will be locked down at that point 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Services are complete.  (Subject to change based on group consensus)</a:t>
            </a:r>
          </a:p>
          <a:p>
            <a:pPr lvl="1"/>
            <a:r>
              <a:rPr lang="en-US" dirty="0" smtClean="0"/>
              <a:t>Transform Service</a:t>
            </a:r>
          </a:p>
          <a:p>
            <a:pPr lvl="1"/>
            <a:r>
              <a:rPr lang="en-US" dirty="0" smtClean="0"/>
              <a:t>EmailIn 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906963"/>
          </a:xfrm>
        </p:spPr>
        <p:txBody>
          <a:bodyPr/>
          <a:lstStyle/>
          <a:p>
            <a:pPr eaLnBrk="1" hangingPunct="1"/>
            <a:r>
              <a:rPr lang="en-US" dirty="0" smtClean="0"/>
              <a:t>Work to complete the MFD Overall specification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Upon approval of MFD Overall the Copy Service and FaxOut service specifications will enter Last Call</a:t>
            </a:r>
          </a:p>
          <a:p>
            <a:pPr eaLnBrk="1" hangingPunct="1"/>
            <a:r>
              <a:rPr lang="en-US" dirty="0" smtClean="0"/>
              <a:t>Work on </a:t>
            </a:r>
            <a:r>
              <a:rPr lang="en-US" dirty="0" err="1" smtClean="0"/>
              <a:t>FaxIn</a:t>
            </a:r>
            <a:r>
              <a:rPr lang="en-US" dirty="0" smtClean="0"/>
              <a:t> and System Service specifications will then become the focus of the group</a:t>
            </a:r>
            <a:endParaRPr lang="en-US" dirty="0" smtClean="0"/>
          </a:p>
          <a:p>
            <a:pPr eaLnBrk="1" hangingPunct="1"/>
            <a:r>
              <a:rPr lang="en-US" dirty="0" smtClean="0"/>
              <a:t>We </a:t>
            </a:r>
            <a:r>
              <a:rPr lang="en-US" dirty="0" smtClean="0"/>
              <a:t>need people to step up as editors of remaining service specifications.  The MFD specification reduces the amount of work to produce a service specification.  The current Copy specification and FaxOut specification can be used as templates.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2842</TotalTime>
  <Words>579</Words>
  <Application>Microsoft Office PowerPoint</Application>
  <PresentationFormat>On-screen Show (4:3)</PresentationFormat>
  <Paragraphs>86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PWG Slide Template</vt:lpstr>
      <vt:lpstr>Custom Design</vt:lpstr>
      <vt:lpstr>PWG Plenary Status Report MFD Working Group</vt:lpstr>
      <vt:lpstr>Purpose of the effort </vt:lpstr>
      <vt:lpstr> Approved Documents:  </vt:lpstr>
      <vt:lpstr> Approved Documents:  </vt:lpstr>
      <vt:lpstr> In Progress Documents:  </vt:lpstr>
      <vt:lpstr>PowerPoint Presentation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Peter Zehler</cp:lastModifiedBy>
  <cp:revision>277</cp:revision>
  <dcterms:created xsi:type="dcterms:W3CDTF">2007-11-07T18:42:21Z</dcterms:created>
  <dcterms:modified xsi:type="dcterms:W3CDTF">2010-12-04T14:22:21Z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