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5" r:id="rId3"/>
    <p:sldId id="386" r:id="rId4"/>
    <p:sldId id="384" r:id="rId5"/>
    <p:sldId id="328" r:id="rId6"/>
    <p:sldId id="326" r:id="rId7"/>
    <p:sldId id="377" r:id="rId8"/>
    <p:sldId id="364" r:id="rId9"/>
    <p:sldId id="389" r:id="rId10"/>
    <p:sldId id="390" r:id="rId11"/>
    <p:sldId id="391" r:id="rId12"/>
    <p:sldId id="393" r:id="rId13"/>
    <p:sldId id="398" r:id="rId14"/>
    <p:sldId id="401" r:id="rId15"/>
    <p:sldId id="396" r:id="rId16"/>
    <p:sldId id="368" r:id="rId17"/>
    <p:sldId id="366" r:id="rId18"/>
    <p:sldId id="358" r:id="rId19"/>
    <p:sldId id="359" r:id="rId20"/>
    <p:sldId id="360" r:id="rId21"/>
    <p:sldId id="367" r:id="rId22"/>
    <p:sldId id="362" r:id="rId23"/>
    <p:sldId id="363" r:id="rId24"/>
    <p:sldId id="392" r:id="rId25"/>
    <p:sldId id="402" r:id="rId26"/>
    <p:sldId id="403" r:id="rId27"/>
    <p:sldId id="404" r:id="rId28"/>
    <p:sldId id="405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16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6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nsi.org/standards_activities/standards_boards_panels/amsc/amsc-roadmap?menuid=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nsi.org/ams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si.org/" TargetMode="External"/><Relationship Id="rId2" Type="http://schemas.openxmlformats.org/officeDocument/2006/relationships/hyperlink" Target="https://www.americamakes.u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ansi.org/Shared%20Documents/Standards%20Activities/AMSC/AMSC_Standards_Landscape_February_2017.pdf" TargetMode="External"/><Relationship Id="rId2" Type="http://schemas.openxmlformats.org/officeDocument/2006/relationships/hyperlink" Target="https://www.ansi.org/standards_activities/standards_boards_panels/amsc/amsc-roadmap.aspx?menuid=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ansi.org/ams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Launch of Phase 2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August 17, 2017 Webinar</a:t>
            </a: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Phase 2 Goals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808"/>
            <a:ext cx="8534400" cy="4525963"/>
          </a:xfrm>
        </p:spPr>
        <p:txBody>
          <a:bodyPr>
            <a:normAutofit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Expand discussion beyond metals to polymers and other materials</a:t>
            </a: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Engage experts from other sectors (e.g., automotive, heavy equipment, energy, industrial and commercial machinery)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Trebuchet MS" pitchFamily="34" charset="0"/>
              </a:rPr>
              <a:t>Phase 1 participants largely drawn from aerospace</a:t>
            </a:r>
            <a:r>
              <a:rPr lang="en-US" sz="1800" dirty="0">
                <a:latin typeface="Trebuchet MS" pitchFamily="34" charset="0"/>
              </a:rPr>
              <a:t>, defense and medical sectors </a:t>
            </a:r>
            <a:endParaRPr lang="en-US" sz="1800" dirty="0" smtClean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Trebuchet MS" pitchFamily="34" charset="0"/>
              </a:rPr>
              <a:t>Participation open </a:t>
            </a:r>
            <a:r>
              <a:rPr lang="en-US" sz="1800" dirty="0">
                <a:latin typeface="Trebuchet MS" pitchFamily="34" charset="0"/>
              </a:rPr>
              <a:t>to additive manufacturing stakeholders that have operations in the </a:t>
            </a:r>
            <a:r>
              <a:rPr lang="en-US" sz="1800" dirty="0" smtClean="0">
                <a:latin typeface="Trebuchet MS" pitchFamily="34" charset="0"/>
              </a:rPr>
              <a:t>U.S.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Trebuchet MS" pitchFamily="34" charset="0"/>
              </a:rPr>
              <a:t>Membership </a:t>
            </a:r>
            <a:r>
              <a:rPr lang="en-US" sz="1800" dirty="0">
                <a:latin typeface="Trebuchet MS" pitchFamily="34" charset="0"/>
              </a:rPr>
              <a:t>in America Makes and ANSI </a:t>
            </a:r>
            <a:r>
              <a:rPr lang="en-US" sz="1800" dirty="0" smtClean="0">
                <a:latin typeface="Trebuchet MS" pitchFamily="34" charset="0"/>
              </a:rPr>
              <a:t>is not </a:t>
            </a:r>
            <a:r>
              <a:rPr lang="en-US" sz="1800" dirty="0">
                <a:latin typeface="Trebuchet MS" pitchFamily="34" charset="0"/>
              </a:rPr>
              <a:t>a </a:t>
            </a:r>
            <a:r>
              <a:rPr lang="en-US" sz="1800" dirty="0" smtClean="0">
                <a:latin typeface="Trebuchet MS" pitchFamily="34" charset="0"/>
              </a:rPr>
              <a:t>prerequisite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Identify overlooked gaps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Update of progress on gaps already identified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Publish Roadmap Version 2.0 by June 2018</a:t>
            </a:r>
            <a:endParaRPr lang="en-US" sz="2200" dirty="0">
              <a:latin typeface="Trebuchet MS" pitchFamily="34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None/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10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pPr>
              <a:buClr>
                <a:srgbClr val="4195D3"/>
              </a:buClr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Roadmap Layout </a:t>
            </a:r>
          </a:p>
          <a:p>
            <a:pPr>
              <a:buClr>
                <a:srgbClr val="4195D3"/>
              </a:buClr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Jim McCabe</a:t>
            </a:r>
          </a:p>
          <a:p>
            <a:pPr>
              <a:buClr>
                <a:srgbClr val="4195D3"/>
              </a:buClr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Senior </a:t>
            </a:r>
            <a:r>
              <a:rPr lang="en-US" sz="24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Director, Standards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Facilitation</a:t>
            </a:r>
          </a:p>
          <a:p>
            <a:pPr>
              <a:buClr>
                <a:srgbClr val="4195D3"/>
              </a:buClr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American National Standards Institute</a:t>
            </a:r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4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Roadmap Layout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Summary Table of Gaps and Recommendations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Introductory Information / Overview of SDO work programs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Gap Analysis of Standards and Specifications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Next Steps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Glossary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690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Examples of SDOs Already Involved or Getting Involved in AM Standardization</a:t>
            </a:r>
            <a:endParaRPr lang="en-US" sz="3200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57200" y="1580482"/>
            <a:ext cx="2654096" cy="1028715"/>
            <a:chOff x="265" y="677"/>
            <a:chExt cx="1630" cy="70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65" y="677"/>
              <a:ext cx="1630" cy="7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ts val="17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ASTM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International</a:t>
              </a:r>
            </a:p>
          </p:txBody>
        </p:sp>
        <p:pic>
          <p:nvPicPr>
            <p:cNvPr id="10" name="Picture 11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" y="745"/>
              <a:ext cx="57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198711" y="1598279"/>
            <a:ext cx="2667000" cy="101022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International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Organization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Standardization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0486" y="2697611"/>
            <a:ext cx="2662238" cy="10620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SAE </a:t>
            </a:r>
            <a:r>
              <a:rPr lang="en-US" altLang="en-US" sz="1200" dirty="0" smtClean="0">
                <a:latin typeface="Trebuchet MS" pitchFamily="34" charset="0"/>
              </a:rPr>
              <a:t>International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194357" y="2708242"/>
            <a:ext cx="2671354" cy="105140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>American </a:t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Welding </a:t>
            </a: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Society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24" y="2764893"/>
            <a:ext cx="971550" cy="952500"/>
          </a:xfrm>
          <a:prstGeom prst="rect">
            <a:avLst/>
          </a:prstGeom>
        </p:spPr>
      </p:pic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948921" y="2697611"/>
            <a:ext cx="2765593" cy="1062038"/>
            <a:chOff x="2039" y="2239"/>
            <a:chExt cx="1677" cy="669"/>
          </a:xfrm>
        </p:grpSpPr>
        <p:pic>
          <p:nvPicPr>
            <p:cNvPr id="20" name="Picture 6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" y="2295"/>
              <a:ext cx="1104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039" y="2239"/>
              <a:ext cx="1677" cy="669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/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/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Institute of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Electrical and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Electronics Engineers</a:t>
              </a:r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474619" y="3871560"/>
            <a:ext cx="2636678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3196965" y="3863453"/>
            <a:ext cx="2686641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Association for</a:t>
            </a:r>
            <a: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the Advancement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of Medical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Instrumentation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90" y="3930312"/>
            <a:ext cx="1264128" cy="875166"/>
          </a:xfrm>
          <a:prstGeom prst="rect">
            <a:avLst/>
          </a:prstGeom>
        </p:spPr>
      </p:pic>
      <p:grpSp>
        <p:nvGrpSpPr>
          <p:cNvPr id="30" name="Group 15"/>
          <p:cNvGrpSpPr>
            <a:grpSpLocks/>
          </p:cNvGrpSpPr>
          <p:nvPr/>
        </p:nvGrpSpPr>
        <p:grpSpPr bwMode="auto">
          <a:xfrm>
            <a:off x="5953349" y="1580482"/>
            <a:ext cx="2734340" cy="1028715"/>
            <a:chOff x="2010" y="677"/>
            <a:chExt cx="1646" cy="664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2010" y="677"/>
              <a:ext cx="1646" cy="66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American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Society of 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Mechanical</a:t>
              </a:r>
              <a:b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</a:br>
              <a:r>
                <a:rPr lang="en-US" altLang="en-US" sz="1200" dirty="0">
                  <a:solidFill>
                    <a:schemeClr val="tx1"/>
                  </a:solidFill>
                  <a:latin typeface="Trebuchet MS" pitchFamily="34" charset="0"/>
                </a:rPr>
                <a:t>Engineers</a:t>
              </a:r>
            </a:p>
          </p:txBody>
        </p:sp>
        <p:pic>
          <p:nvPicPr>
            <p:cNvPr id="32" name="Picture 17" descr="asmelogo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836"/>
              <a:ext cx="67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3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720" y="1716827"/>
            <a:ext cx="838200" cy="77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1792"/>
            <a:ext cx="2449801" cy="1181814"/>
          </a:xfrm>
          <a:prstGeom prst="rect">
            <a:avLst/>
          </a:prstGeom>
        </p:spPr>
      </p:pic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5969274" y="3877109"/>
            <a:ext cx="2745240" cy="1048382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IPC –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Association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Connecting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Electronics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Industries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71" y="4113722"/>
            <a:ext cx="1429512" cy="533400"/>
          </a:xfrm>
          <a:prstGeom prst="rect">
            <a:avLst/>
          </a:prstGeom>
        </p:spPr>
      </p:pic>
      <p:sp>
        <p:nvSpPr>
          <p:cNvPr id="45" name="Rectangle 37"/>
          <p:cNvSpPr>
            <a:spLocks noChangeArrowheads="1"/>
          </p:cNvSpPr>
          <p:nvPr/>
        </p:nvSpPr>
        <p:spPr bwMode="auto">
          <a:xfrm>
            <a:off x="3215019" y="4993606"/>
            <a:ext cx="2668587" cy="10620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Metal Powder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latin typeface="Trebuchet MS" pitchFamily="34" charset="0"/>
              </a:rPr>
              <a:t>Industries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Trebuchet MS" pitchFamily="34" charset="0"/>
              </a:rPr>
              <a:t>Federation</a:t>
            </a:r>
            <a:endParaRPr lang="en-US" altLang="en-US" sz="1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170" y="5191249"/>
            <a:ext cx="666750" cy="666750"/>
          </a:xfrm>
          <a:prstGeom prst="rect">
            <a:avLst/>
          </a:prstGeom>
        </p:spPr>
      </p:pic>
      <p:pic>
        <p:nvPicPr>
          <p:cNvPr id="36" name="Picture 35" descr="../../../../../../../Google%20Drive/COMMUNICATIONS/Logos/America%20Makes/PNG%20Files/AM_horz_fullcolor_on_wh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770282"/>
            <a:ext cx="1103385" cy="85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Organization of Topical Areas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 fontScale="925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Description of the relevant subtopics and issues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Identification of published or in development standards and specifications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Statement as to any standards gap(s)</a:t>
            </a:r>
          </a:p>
          <a:p>
            <a:pPr marL="800100" lvl="3" indent="-342900">
              <a:buClr>
                <a:srgbClr val="4195D3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</a:rPr>
              <a:t>A “gap” means no </a:t>
            </a:r>
            <a:r>
              <a:rPr lang="en-US" u="sng" dirty="0">
                <a:latin typeface="Trebuchet MS" pitchFamily="34" charset="0"/>
              </a:rPr>
              <a:t>published </a:t>
            </a:r>
            <a:r>
              <a:rPr lang="en-US" dirty="0" smtClean="0">
                <a:latin typeface="Trebuchet MS" pitchFamily="34" charset="0"/>
              </a:rPr>
              <a:t>standard or specification </a:t>
            </a:r>
            <a:r>
              <a:rPr lang="en-US" dirty="0">
                <a:latin typeface="Trebuchet MS" pitchFamily="34" charset="0"/>
              </a:rPr>
              <a:t>exists that covers the particular issue in question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Recommendation(s) how to fill the gap(s)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 determination </a:t>
            </a:r>
            <a:r>
              <a:rPr lang="en-US" sz="2400" dirty="0">
                <a:latin typeface="Trebuchet MS" pitchFamily="34" charset="0"/>
              </a:rPr>
              <a:t>if additional R&amp;D is needed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Indication of the priority for action (high, medium, or low priority)</a:t>
            </a:r>
            <a:endParaRPr lang="en-US" sz="20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Identification of an organization(s) that potentially can address the gap both for R&amp;D and developing the standard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Sample Gap Statement</a:t>
            </a:r>
            <a:b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</a:b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(simple example – Maintenance Section 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447801"/>
            <a:ext cx="81534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75000"/>
              <a:buFont typeface="Wingdings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Font typeface="Symbol" pitchFamily="18" charset="2"/>
              <a:buChar char="-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15000"/>
              </a:lnSpc>
              <a:spcBef>
                <a:spcPct val="25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4195D3"/>
              </a:buClr>
              <a:buSzPct val="8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b="1" u="sng" smtClean="0">
                <a:latin typeface="Trebuchet MS" pitchFamily="34" charset="0"/>
              </a:rPr>
              <a:t>Gap M1: AM Analyses in RCM and CBM</a:t>
            </a:r>
            <a:r>
              <a:rPr lang="en-US" b="1" smtClean="0">
                <a:latin typeface="Trebuchet MS" pitchFamily="34" charset="0"/>
              </a:rPr>
              <a:t>. </a:t>
            </a:r>
            <a:r>
              <a:rPr lang="en-US" smtClean="0">
                <a:latin typeface="Trebuchet MS" pitchFamily="34" charset="0"/>
              </a:rPr>
              <a:t>Standards for AM analyses in Reliability Centered Maintenance (RCM) and Conditioned Based Maintenance (CBM+) are needed.</a:t>
            </a:r>
          </a:p>
          <a:p>
            <a:r>
              <a:rPr lang="en-US" b="1" u="sng" smtClean="0">
                <a:latin typeface="Trebuchet MS" pitchFamily="34" charset="0"/>
              </a:rPr>
              <a:t>R&amp;D Needed:</a:t>
            </a:r>
            <a:r>
              <a:rPr lang="en-US" smtClean="0">
                <a:latin typeface="Trebuchet MS" pitchFamily="34" charset="0"/>
              </a:rPr>
              <a:t> No</a:t>
            </a:r>
          </a:p>
          <a:p>
            <a:r>
              <a:rPr lang="en-US" b="1" u="sng" smtClean="0">
                <a:latin typeface="Trebuchet MS" pitchFamily="34" charset="0"/>
              </a:rPr>
              <a:t>Recommendation:</a:t>
            </a:r>
            <a:r>
              <a:rPr lang="en-US" smtClean="0">
                <a:latin typeface="Trebuchet MS" pitchFamily="34" charset="0"/>
              </a:rPr>
              <a:t> Update SAE JA1012 RCM, a guide to provide analytics for AM trade-offs in RCM and CBM+.</a:t>
            </a:r>
          </a:p>
          <a:p>
            <a:r>
              <a:rPr lang="en-US" b="1" u="sng" smtClean="0">
                <a:latin typeface="Trebuchet MS" pitchFamily="34" charset="0"/>
              </a:rPr>
              <a:t>Priority:</a:t>
            </a:r>
            <a:r>
              <a:rPr lang="en-US" smtClean="0">
                <a:latin typeface="Trebuchet MS" pitchFamily="34" charset="0"/>
              </a:rPr>
              <a:t> Medium </a:t>
            </a:r>
          </a:p>
          <a:p>
            <a:r>
              <a:rPr lang="en-US" b="1" u="sng" smtClean="0">
                <a:latin typeface="Trebuchet MS" pitchFamily="34" charset="0"/>
              </a:rPr>
              <a:t>Organization:</a:t>
            </a:r>
            <a:r>
              <a:rPr lang="en-US" smtClean="0">
                <a:latin typeface="Trebuchet MS" pitchFamily="34" charset="0"/>
              </a:rPr>
              <a:t> SAE, ISO, ASTM</a:t>
            </a:r>
            <a:endParaRPr lang="en-US" dirty="0" smtClean="0">
              <a:latin typeface="Trebuchet MS" pitchFamily="34" charset="0"/>
            </a:endParaRPr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Design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698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Guides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Tools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for Specific Applications</a:t>
            </a:r>
            <a:endParaRPr lang="en-US" sz="2400" dirty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</a:t>
            </a:r>
            <a:r>
              <a:rPr lang="en-US" sz="2000" dirty="0">
                <a:latin typeface="Trebuchet MS" pitchFamily="34" charset="0"/>
              </a:rPr>
              <a:t>for </a:t>
            </a:r>
            <a:r>
              <a:rPr lang="en-US" sz="2000" dirty="0" smtClean="0">
                <a:latin typeface="Trebuchet MS" pitchFamily="34" charset="0"/>
              </a:rPr>
              <a:t>Assembly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for Printed Electronics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Design for Medical</a:t>
            </a:r>
            <a:endParaRPr lang="en-US" sz="20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Documentation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Verification and Validation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Precursor Materials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Storage, Handling and Transportation</a:t>
            </a:r>
          </a:p>
          <a:p>
            <a:pPr marL="3429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Characterization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Chemical composition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Flowability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Spreadability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Density (apparent vs. tapped)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Particle Size and Particle Size Distribution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Particle Morphology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Feedstock Sampling</a:t>
            </a:r>
          </a:p>
          <a:p>
            <a:pPr marL="742950" lvl="2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Hollow Particles and Hollow Particles with Entrapped Gas</a:t>
            </a:r>
          </a:p>
          <a:p>
            <a:pPr marL="34290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AM Process-Specific Metal Powder Specifications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 smtClean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Process Control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Digital Format and Digital System Control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Machine Calibration and Preventative Maintenance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Machine Qualification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Parameter Control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Adverse Machine Environmental Conditions: Effect on Component Quality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Precursor Material Handling: Use, Re-use, Mixing, and Recycling Powder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Precursor Material Flow Monitoring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Environmental Health and Safety: Protection of Machine Operators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Configuration Management: Cybersecurity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Process Monitoring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Post-processing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Heat Treatment (metals)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Hot Isostatic Pressing (HIP) (metals)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Surface Finish (Surface Texture) (metals, polymers)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Machining (metals, polymers)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Post-curing Methods (polymers)</a:t>
            </a:r>
            <a:endParaRPr lang="en-US" sz="24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AMSC Overview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Trebuchet MS" pitchFamily="34" charset="0"/>
              </a:rPr>
              <a:t>Jim Williams, President, All Points Additive, and AMSC Chair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Roadmap Layout</a:t>
            </a:r>
            <a:endParaRPr lang="en-US" sz="2200" dirty="0">
              <a:latin typeface="Trebuchet MS" pitchFamily="34" charset="0"/>
              <a:cs typeface="Arial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>
                <a:latin typeface="Trebuchet MS" pitchFamily="34" charset="0"/>
                <a:cs typeface="Arial" pitchFamily="34" charset="0"/>
              </a:rPr>
              <a:t>Jim McCabe, Senior Director, Standards Facilitation, ANSI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Phase 2 Preparation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Trebuchet MS" panose="020B0603020202020204" pitchFamily="34" charset="0"/>
              </a:rPr>
              <a:t>Lauralyn McDaniel, </a:t>
            </a:r>
            <a:r>
              <a:rPr lang="en-US" sz="1800" dirty="0">
                <a:latin typeface="Trebuchet MS" panose="020B0603020202020204" pitchFamily="34" charset="0"/>
              </a:rPr>
              <a:t>Industry Manager, </a:t>
            </a:r>
            <a:r>
              <a:rPr lang="en-US" sz="1800" dirty="0" smtClean="0">
                <a:latin typeface="Trebuchet MS" panose="020B0603020202020204" pitchFamily="34" charset="0"/>
              </a:rPr>
              <a:t>Medical, SME, and AMSC Vice Chair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Q&amp;A</a:t>
            </a:r>
            <a:endParaRPr lang="en-US" sz="2200" dirty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Today’s Agenda and Speakers</a:t>
            </a:r>
            <a:endParaRPr lang="en-US" sz="3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0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Finished Material Properties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Mechanical Properties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Component Testing</a:t>
            </a:r>
            <a:endParaRPr lang="en-US" sz="24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Bio-compatibility &amp; Cleanliness of Medical Devices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Chemistry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 </a:t>
            </a:r>
            <a:r>
              <a:rPr lang="en-US" sz="2400" dirty="0" err="1" smtClean="0">
                <a:latin typeface="Trebuchet MS" pitchFamily="34" charset="0"/>
              </a:rPr>
              <a:t>Allowables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Microstructure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20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Qualification &amp; Certification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2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833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Identified Guidance Documents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FDA Guidance on Technical Considerations for AM Devices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Lockheed Martin AM Supplier Quality Checklist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Aerospace Corp Mission Assurance Information Workshop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Co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mposite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Materials Handbook-17 (CMH-17) &amp; Metallic Materials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Pr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operties Development and Standardization (MMPDS)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Handbook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AWS D20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NASA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Marshall Space Flight Center Draft Standard for Laser Powder Bed Fusion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AM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ASME Y14.46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User-Group/Industry Perspectives on Q&amp;C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Perspectives from Aerospace, Defense, Medical Industries</a:t>
            </a: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9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Nondestructive Evaluation (NDE)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316"/>
            <a:ext cx="8229600" cy="5146084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Common </a:t>
            </a:r>
            <a:r>
              <a:rPr lang="en-US" sz="2400" dirty="0">
                <a:latin typeface="Trebuchet MS" pitchFamily="34" charset="0"/>
              </a:rPr>
              <a:t>D</a:t>
            </a:r>
            <a:r>
              <a:rPr lang="en-US" sz="2400" dirty="0" smtClean="0">
                <a:latin typeface="Trebuchet MS" pitchFamily="34" charset="0"/>
              </a:rPr>
              <a:t>efects Catalog Using a Common Language for AM Fabricated Parts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Test Methods </a:t>
            </a:r>
            <a:r>
              <a:rPr lang="en-US" sz="2400" dirty="0">
                <a:latin typeface="Trebuchet MS" pitchFamily="34" charset="0"/>
              </a:rPr>
              <a:t>or </a:t>
            </a:r>
            <a:r>
              <a:rPr lang="en-US" sz="2400" dirty="0" smtClean="0">
                <a:latin typeface="Trebuchet MS" pitchFamily="34" charset="0"/>
              </a:rPr>
              <a:t>Best Practice Guides </a:t>
            </a:r>
            <a:r>
              <a:rPr lang="en-US" sz="2400" dirty="0">
                <a:latin typeface="Trebuchet MS" pitchFamily="34" charset="0"/>
              </a:rPr>
              <a:t>for NDE of AM </a:t>
            </a:r>
            <a:r>
              <a:rPr lang="en-US" sz="2400" dirty="0" smtClean="0">
                <a:latin typeface="Trebuchet MS" pitchFamily="34" charset="0"/>
              </a:rPr>
              <a:t>Parts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Dimensional Metrology of Internal Features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Data Fusion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/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Maintenance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Standard </a:t>
            </a:r>
            <a:r>
              <a:rPr lang="en-US" sz="2400" dirty="0">
                <a:latin typeface="Trebuchet MS" pitchFamily="34" charset="0"/>
              </a:rPr>
              <a:t>R</a:t>
            </a:r>
            <a:r>
              <a:rPr lang="en-US" sz="2400" dirty="0" smtClean="0">
                <a:latin typeface="Trebuchet MS" pitchFamily="34" charset="0"/>
              </a:rPr>
              <a:t>epair Procedures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Standard </a:t>
            </a:r>
            <a:r>
              <a:rPr lang="en-US" sz="2400" dirty="0" smtClean="0">
                <a:latin typeface="Trebuchet MS" pitchFamily="34" charset="0"/>
              </a:rPr>
              <a:t>Technical Inspection Processes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Model-Based Inspection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Standards for Tracking Maintenance </a:t>
            </a:r>
            <a:r>
              <a:rPr lang="en-US" sz="2400" dirty="0" smtClean="0">
                <a:latin typeface="Trebuchet MS" pitchFamily="34" charset="0"/>
              </a:rPr>
              <a:t>Operations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rebuchet MS" pitchFamily="34" charset="0"/>
              </a:rPr>
              <a:t>Cybersecurity</a:t>
            </a:r>
            <a:r>
              <a:rPr lang="en-US" sz="2400" dirty="0" smtClean="0">
                <a:latin typeface="Trebuchet MS" pitchFamily="34" charset="0"/>
              </a:rPr>
              <a:t> for Maintenance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Finishing </a:t>
            </a:r>
            <a:r>
              <a:rPr lang="en-US" sz="2400" dirty="0">
                <a:latin typeface="Trebuchet MS" pitchFamily="34" charset="0"/>
              </a:rPr>
              <a:t>and Assembly, Welding, Grinding, Coating, </a:t>
            </a:r>
            <a:r>
              <a:rPr lang="en-US" sz="2400" dirty="0" smtClean="0">
                <a:latin typeface="Trebuchet MS" pitchFamily="34" charset="0"/>
              </a:rPr>
              <a:t>Plating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Phase 2 Preparation</a:t>
            </a:r>
          </a:p>
          <a:p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Lauralyn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McDaniel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Industry </a:t>
            </a:r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Manager, Medical,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SME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AMSC </a:t>
            </a:r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Vice Chair</a:t>
            </a:r>
          </a:p>
          <a:p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Prep for 9/7 Meeting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Familiarize Yourself with the </a:t>
            </a:r>
            <a:r>
              <a:rPr lang="en-US" sz="2400" dirty="0" smtClean="0">
                <a:latin typeface="Trebuchet MS" pitchFamily="34" charset="0"/>
                <a:hlinkClick r:id="rId2"/>
              </a:rPr>
              <a:t>Roadmap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Ask Yourself These Questions in re: the Roadmap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are the Top Roadmap Gaps for Your Sector?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Issues are Not Covered in the Roadmap?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Roadmap’s Organization?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AMSC Working Group Structure / Process for Updating the Document?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Prep for 9/7 Meeting </a:t>
            </a:r>
            <a:r>
              <a:rPr lang="en-US" sz="1600" b="1" dirty="0" smtClean="0">
                <a:solidFill>
                  <a:srgbClr val="4195D3"/>
                </a:solidFill>
                <a:latin typeface="Trebuchet MS" pitchFamily="34" charset="0"/>
              </a:rPr>
              <a:t>(contd.)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Ask Yourself These Questions in re: AM Standardization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areas of AM Standardization are Not Being Addressed?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 Overlap or Duplication Exists in AM Standardization?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Obstacles Prevent You from Participating in AM Standardization?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At 9/7 Meeting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 fontScale="92500"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Proposed Breakout Groups (subject to review at meeting)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Group 1 – Aerospace/Defense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Group 2 – Medical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Group 3 – Automotive/Heavy Equipment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Group 4 – Energy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Group 5 – Industrial &amp; Commercial Machinery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A Facilitator Will be Identified to Chair </a:t>
            </a:r>
            <a:r>
              <a:rPr lang="en-US" sz="2400" dirty="0" smtClean="0">
                <a:latin typeface="Trebuchet MS" pitchFamily="34" charset="0"/>
              </a:rPr>
              <a:t>each Group</a:t>
            </a:r>
            <a:endParaRPr lang="en-US" sz="2400" dirty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Ask Someone to Serve as Note-taker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Ask Someone to Do the Report Back 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Answer Questions on Prior Slides but Keep Discussion at a High Level – Stay out of the “Weeds”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Questions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Don’t Forget to Register </a:t>
            </a:r>
            <a:r>
              <a:rPr lang="en-US" sz="2400" dirty="0" smtClean="0">
                <a:latin typeface="Trebuchet MS" pitchFamily="34" charset="0"/>
                <a:hlinkClick r:id="rId2"/>
              </a:rPr>
              <a:t>www.ansi.org/amsc</a:t>
            </a:r>
            <a:r>
              <a:rPr lang="en-US" sz="2400" dirty="0" smtClean="0">
                <a:latin typeface="Trebuchet MS" pitchFamily="34" charset="0"/>
              </a:rPr>
              <a:t>!</a:t>
            </a: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pic>
        <p:nvPicPr>
          <p:cNvPr id="9" name="Picture 10" descr="MCj038395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2951163"/>
            <a:ext cx="1954212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31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267"/>
            <a:ext cx="7772400" cy="189753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15"/>
            <a:ext cx="6400800" cy="120562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AMSC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Overview</a:t>
            </a:r>
          </a:p>
          <a:p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Jim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Williams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President</a:t>
            </a:r>
            <a:r>
              <a:rPr lang="en-US" sz="2400" dirty="0">
                <a:solidFill>
                  <a:schemeClr val="tx1"/>
                </a:solidFill>
                <a:latin typeface="Trebuchet MS" pitchFamily="34" charset="0"/>
              </a:rPr>
              <a:t>, All Points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Additive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AMSC Chair</a:t>
            </a:r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pic>
        <p:nvPicPr>
          <p:cNvPr id="6" name="Picture 5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45590" y="2971800"/>
            <a:ext cx="599821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 smtClean="0">
              <a:latin typeface="Trebuchet MS" pitchFamily="34" charset="0"/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9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A </a:t>
            </a:r>
            <a:r>
              <a:rPr lang="en-US" sz="2200" dirty="0">
                <a:latin typeface="Trebuchet MS" pitchFamily="34" charset="0"/>
              </a:rPr>
              <a:t>number of </a:t>
            </a:r>
            <a:r>
              <a:rPr lang="en-US" sz="2200" dirty="0" smtClean="0">
                <a:latin typeface="Trebuchet MS" pitchFamily="34" charset="0"/>
              </a:rPr>
              <a:t>standards developing organizations (SDOs) are </a:t>
            </a:r>
            <a:r>
              <a:rPr lang="en-US" sz="2200" dirty="0">
                <a:latin typeface="Trebuchet MS" pitchFamily="34" charset="0"/>
              </a:rPr>
              <a:t>engaged in standards-setting for various aspects of </a:t>
            </a:r>
            <a:r>
              <a:rPr lang="en-US" sz="2200" dirty="0" smtClean="0">
                <a:latin typeface="Trebuchet MS" pitchFamily="34" charset="0"/>
              </a:rPr>
              <a:t>additive manufacturing (AM)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Coordination is needed to </a:t>
            </a:r>
            <a:r>
              <a:rPr lang="en-US" sz="2200" dirty="0">
                <a:latin typeface="Trebuchet MS" pitchFamily="34" charset="0"/>
              </a:rPr>
              <a:t>maintain a consistent, harmonized, and non-contradictory set of </a:t>
            </a:r>
            <a:r>
              <a:rPr lang="en-US" sz="2200" dirty="0" smtClean="0">
                <a:latin typeface="Trebuchet MS" pitchFamily="34" charset="0"/>
              </a:rPr>
              <a:t>AM standards and specifications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Prior to 2016, </a:t>
            </a:r>
            <a:r>
              <a:rPr lang="en-US" sz="2200" dirty="0">
                <a:latin typeface="Trebuchet MS" pitchFamily="34" charset="0"/>
                <a:cs typeface="Arial" pitchFamily="34" charset="0"/>
              </a:rPr>
              <a:t>there was no process for identifying priorities and interdependencies in the development of </a:t>
            </a: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AM standards </a:t>
            </a:r>
            <a:r>
              <a:rPr lang="en-US" sz="2200" dirty="0">
                <a:latin typeface="Trebuchet MS" pitchFamily="34" charset="0"/>
                <a:cs typeface="Arial" pitchFamily="34" charset="0"/>
              </a:rPr>
              <a:t>and </a:t>
            </a:r>
            <a:r>
              <a:rPr lang="en-US" sz="2200" dirty="0" smtClean="0">
                <a:latin typeface="Trebuchet MS" pitchFamily="34" charset="0"/>
                <a:cs typeface="Arial" pitchFamily="34" charset="0"/>
              </a:rPr>
              <a:t>specs</a:t>
            </a:r>
            <a:endParaRPr lang="en-US" sz="2200" dirty="0"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The Need for a Standardization Roadmap for Additive Manufacturing</a:t>
            </a:r>
            <a:endParaRPr lang="en-US" sz="32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4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0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31" y="274639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America Makes &amp; ANSI Additive Manufacturing Standardization Collaborative (AMSC)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anose="020B0603020202020204" pitchFamily="34" charset="0"/>
              </a:rPr>
              <a:t>Formally launched in March 2016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  <a:hlinkClick r:id="rId2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  <a:cs typeface="Arial" pitchFamily="34" charset="0"/>
                <a:hlinkClick r:id="rId2"/>
              </a:rPr>
              <a:t>America </a:t>
            </a:r>
            <a:r>
              <a:rPr lang="en-US" sz="2400" dirty="0">
                <a:latin typeface="Trebuchet MS" pitchFamily="34" charset="0"/>
                <a:cs typeface="Arial" pitchFamily="34" charset="0"/>
                <a:hlinkClick r:id="rId2"/>
              </a:rPr>
              <a:t>Makes</a:t>
            </a:r>
            <a:r>
              <a:rPr lang="en-US" sz="2400" dirty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Trebuchet MS" panose="020B0603020202020204" pitchFamily="34" charset="0"/>
              </a:rPr>
              <a:t>is the nation’s leading and collaborative partner in </a:t>
            </a:r>
            <a:r>
              <a:rPr lang="en-US" sz="2400" dirty="0" smtClean="0">
                <a:latin typeface="Trebuchet MS" panose="020B0603020202020204" pitchFamily="34" charset="0"/>
              </a:rPr>
              <a:t>AM </a:t>
            </a:r>
            <a:r>
              <a:rPr lang="en-US" sz="2400" dirty="0">
                <a:latin typeface="Trebuchet MS" panose="020B0603020202020204" pitchFamily="34" charset="0"/>
              </a:rPr>
              <a:t>and 3D printing technology research, discovery, creation, and </a:t>
            </a:r>
            <a:r>
              <a:rPr lang="en-US" sz="2400" dirty="0" smtClean="0">
                <a:latin typeface="Trebuchet MS" panose="020B0603020202020204" pitchFamily="34" charset="0"/>
              </a:rPr>
              <a:t>innovation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  <a:hlinkClick r:id="rId3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  <a:hlinkClick r:id="rId3"/>
              </a:rPr>
              <a:t>ANSI</a:t>
            </a:r>
            <a:r>
              <a:rPr lang="en-US" sz="2400" dirty="0" smtClean="0">
                <a:latin typeface="Trebuchet MS" panose="020B0603020202020204" pitchFamily="34" charset="0"/>
              </a:rPr>
              <a:t> is the national coordinating body for voluntary standardization in the United States, with a history of serving as a neutral facilitator to identify standards needs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  <a:cs typeface="Arial" pitchFamily="34" charset="0"/>
              </a:rPr>
              <a:t>National Institute of Standards and Technology (NIST), U.S. Department of Defense (DoD), Federal Aviation Administration (FAA), several SDOs, were instrumental in formation of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AMSC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5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Purpose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To coordinate </a:t>
            </a:r>
            <a:r>
              <a:rPr lang="en-US" sz="2400" dirty="0">
                <a:latin typeface="Trebuchet MS" pitchFamily="34" charset="0"/>
              </a:rPr>
              <a:t>and accelerate the development of industry-wide </a:t>
            </a:r>
            <a:r>
              <a:rPr lang="en-US" sz="2400" dirty="0" smtClean="0">
                <a:latin typeface="Trebuchet MS" pitchFamily="34" charset="0"/>
              </a:rPr>
              <a:t>additive manufacturing standards </a:t>
            </a:r>
            <a:r>
              <a:rPr lang="en-US" sz="2400" dirty="0">
                <a:latin typeface="Trebuchet MS" pitchFamily="34" charset="0"/>
              </a:rPr>
              <a:t>and </a:t>
            </a:r>
            <a:r>
              <a:rPr lang="en-US" sz="2400" dirty="0" smtClean="0">
                <a:latin typeface="Trebuchet MS" pitchFamily="34" charset="0"/>
              </a:rPr>
              <a:t>specifications, </a:t>
            </a:r>
            <a:r>
              <a:rPr lang="en-US" sz="2400" dirty="0">
                <a:latin typeface="Trebuchet MS" pitchFamily="34" charset="0"/>
              </a:rPr>
              <a:t>consistent with </a:t>
            </a:r>
            <a:r>
              <a:rPr lang="en-US" sz="2400" dirty="0" smtClean="0">
                <a:latin typeface="Trebuchet MS" pitchFamily="34" charset="0"/>
              </a:rPr>
              <a:t>stakeholder needs, </a:t>
            </a:r>
            <a:r>
              <a:rPr lang="en-US" sz="2400" dirty="0">
                <a:latin typeface="Trebuchet MS" pitchFamily="34" charset="0"/>
              </a:rPr>
              <a:t>and thereby </a:t>
            </a:r>
            <a:r>
              <a:rPr lang="en-US" sz="2400" u="sng" dirty="0">
                <a:latin typeface="Trebuchet MS" pitchFamily="34" charset="0"/>
              </a:rPr>
              <a:t>facilitate the growth of the additive manufacturing </a:t>
            </a:r>
            <a:r>
              <a:rPr lang="en-US" sz="2400" u="sng" dirty="0" smtClean="0">
                <a:latin typeface="Trebuchet MS" pitchFamily="34" charset="0"/>
              </a:rPr>
              <a:t>industry</a:t>
            </a: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AMSC’s charter does </a:t>
            </a:r>
            <a:r>
              <a:rPr lang="en-US" sz="2400" u="sng" dirty="0" smtClean="0">
                <a:latin typeface="Trebuchet MS" pitchFamily="34" charset="0"/>
              </a:rPr>
              <a:t>not</a:t>
            </a:r>
            <a:r>
              <a:rPr lang="en-US" sz="2400" dirty="0" smtClean="0">
                <a:latin typeface="Trebuchet MS" pitchFamily="34" charset="0"/>
              </a:rPr>
              <a:t> include developing standards or specifications; rather, the hope is to help drive coordinated activity among SDOs</a:t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6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Objectives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720"/>
            <a:ext cx="8458200" cy="4525963"/>
          </a:xfrm>
        </p:spPr>
        <p:txBody>
          <a:bodyPr>
            <a:normAutofit/>
          </a:bodyPr>
          <a:lstStyle/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Coordinate and provide input to AM SDOs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Encourage liaisons between them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  <a:cs typeface="Arial" pitchFamily="34" charset="0"/>
              </a:rPr>
              <a:t>Clarify the current standards landscape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Avoid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duplication of effort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Drive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coordinated standards activity</a:t>
            </a:r>
            <a:endParaRPr lang="en-US" sz="2800" dirty="0">
              <a:latin typeface="Trebuchet MS" pitchFamily="34" charset="0"/>
            </a:endParaRP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Better inform decision-making on resource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allocation for standards participation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Establish a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common framework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of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AM standards and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specs</a:t>
            </a:r>
          </a:p>
          <a:p>
            <a:pPr marL="342900" lvl="2" indent="-3429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>
                <a:latin typeface="Trebuchet MS" pitchFamily="34" charset="0"/>
                <a:cs typeface="Arial" pitchFamily="34" charset="0"/>
              </a:rPr>
              <a:t>Provide subject matter experts to work with SDOs to accelerate the development of AM standards and specs </a:t>
            </a: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7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Deliverables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59140" cy="4525963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  <a:hlinkClick r:id="rId2"/>
              </a:rPr>
              <a:t>AMSC Standardization Roadmap for Additive Manufacturing, Version 1.0 (February 2017)</a:t>
            </a:r>
            <a:endParaRPr lang="en-US" sz="2400" b="1" dirty="0" smtClean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Identifies </a:t>
            </a:r>
            <a:r>
              <a:rPr lang="en-US" sz="2000" dirty="0">
                <a:latin typeface="Trebuchet MS" pitchFamily="34" charset="0"/>
              </a:rPr>
              <a:t>existing standards and specifications, as well as those in development, assesses gaps, and makes recommendations for priority areas where there is a perceived need for additional </a:t>
            </a:r>
            <a:r>
              <a:rPr lang="en-US" sz="2000" dirty="0" smtClean="0">
                <a:latin typeface="Trebuchet MS" pitchFamily="34" charset="0"/>
              </a:rPr>
              <a:t>standardization</a:t>
            </a:r>
            <a:endParaRPr lang="en-US" sz="2000" u="sng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Trebuchet MS" pitchFamily="34" charset="0"/>
                <a:hlinkClick r:id="rId3"/>
              </a:rPr>
              <a:t>AMSC Standards Landscape</a:t>
            </a:r>
            <a:endParaRPr lang="en-US" sz="2400" b="1" dirty="0" smtClean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A list of standards that are directly or peripherally related to the issues described in the roadmap</a:t>
            </a:r>
            <a:endParaRPr lang="en-US" sz="2000" u="sng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u="sng" dirty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Both available as free downloads on </a:t>
            </a:r>
            <a:r>
              <a:rPr lang="en-US" sz="2400" dirty="0" smtClean="0">
                <a:latin typeface="Trebuchet MS" pitchFamily="34" charset="0"/>
                <a:hlinkClick r:id="rId4"/>
              </a:rPr>
              <a:t>www.ansi.org/amsc</a:t>
            </a: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../../../../../../../Google%20Drive/COMMUNICATIONS/Logos/America%20Makes/PNG%20Files/AM_horz_fullcolor_on_wh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8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AMSC Topical Areas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Design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Process and Materials 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Precursor Materials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Process Control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Post-processing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Finished Material Properties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Qualification &amp; Certification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Nondestructive Evaluation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Maintenance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Webinar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9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10290</TotalTime>
  <Words>1442</Words>
  <Application>Microsoft Office PowerPoint</Application>
  <PresentationFormat>On-screen Show (4:3)</PresentationFormat>
  <Paragraphs>274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AMSC 16-005, Agenda Review 31 March 2016 Mtg</vt:lpstr>
      <vt:lpstr>America Makes &amp; ANSI Additive Manufacturing Standardization Collaborative (AMSC)</vt:lpstr>
      <vt:lpstr>Today’s Agenda and Speakers</vt:lpstr>
      <vt:lpstr>America Makes &amp; ANSI Additive Manufacturing Standardization Collaborative (AMSC)</vt:lpstr>
      <vt:lpstr>The Need for a Standardization Roadmap for Additive Manufacturing</vt:lpstr>
      <vt:lpstr>America Makes &amp; ANSI Additive Manufacturing Standardization Collaborative (AMSC)</vt:lpstr>
      <vt:lpstr>AMSC Purpose</vt:lpstr>
      <vt:lpstr>AMSC Objectives</vt:lpstr>
      <vt:lpstr>AMSC Deliverables</vt:lpstr>
      <vt:lpstr>AMSC Topical Areas</vt:lpstr>
      <vt:lpstr>AMSC Phase 2 Goals</vt:lpstr>
      <vt:lpstr>America Makes &amp; ANSI Additive Manufacturing Standardization Collaborative (AMSC)</vt:lpstr>
      <vt:lpstr>Roadmap Layout</vt:lpstr>
      <vt:lpstr>Examples of SDOs Already Involved or Getting Involved in AM Standardization</vt:lpstr>
      <vt:lpstr>Organization of Topical Areas</vt:lpstr>
      <vt:lpstr>Sample Gap Statement (simple example – Maintenance Section )</vt:lpstr>
      <vt:lpstr>Design</vt:lpstr>
      <vt:lpstr>Precursor Materials</vt:lpstr>
      <vt:lpstr>Process Control</vt:lpstr>
      <vt:lpstr>Post-processing</vt:lpstr>
      <vt:lpstr>Finished Material Properties</vt:lpstr>
      <vt:lpstr>Qualification &amp; Certification</vt:lpstr>
      <vt:lpstr>Nondestructive Evaluation (NDE)</vt:lpstr>
      <vt:lpstr>Maintenance</vt:lpstr>
      <vt:lpstr>America Makes &amp; ANSI Additive Manufacturing Standardization Collaborative (AMSC)</vt:lpstr>
      <vt:lpstr>Prep for 9/7 Meeting</vt:lpstr>
      <vt:lpstr>Prep for 9/7 Meeting (contd.)</vt:lpstr>
      <vt:lpstr>At 9/7 Meeting</vt:lpstr>
      <vt:lpstr>Questions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271</cp:revision>
  <cp:lastPrinted>2017-07-27T17:59:54Z</cp:lastPrinted>
  <dcterms:created xsi:type="dcterms:W3CDTF">2016-03-25T19:44:40Z</dcterms:created>
  <dcterms:modified xsi:type="dcterms:W3CDTF">2017-08-18T13:59:29Z</dcterms:modified>
</cp:coreProperties>
</file>