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1pPr>
    <a:lvl2pPr marL="57799" marR="57799" indent="3429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2pPr>
    <a:lvl3pPr marL="57799" marR="57799" indent="6858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3pPr>
    <a:lvl4pPr marL="57799" marR="57799" indent="10287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4pPr>
    <a:lvl5pPr marL="57799" marR="57799" indent="13716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5pPr>
    <a:lvl6pPr marL="57799" marR="57799" indent="17145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6pPr>
    <a:lvl7pPr marL="57799" marR="57799" indent="20574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7pPr>
    <a:lvl8pPr marL="57799" marR="57799" indent="24003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8pPr>
    <a:lvl9pPr marL="57799" marR="57799" indent="274320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8F44A2F1-9E1F-4B54-A3A2-5F16C0AD49E2}"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wholeTbl>
    <a:band2H>
      <a:tcTxStyle b="def" i="def"/>
      <a:tcStyle>
        <a:tcBdr/>
        <a:fill>
          <a:solidFill>
            <a:srgbClr val="C5C7C9">
              <a:alpha val="30000"/>
            </a:srgbClr>
          </a:solidFill>
        </a:fill>
      </a:tcStyle>
    </a:band2H>
    <a:firstCol>
      <a:tcTxStyle b="off" i="off">
        <a:fontRef idx="minor">
          <a:srgbClr val="000000"/>
        </a:fontRef>
        <a:srgbClr val="000000"/>
      </a:tcTxStyle>
      <a:tcStyle>
        <a:tcBdr>
          <a:left>
            <a:ln w="28575"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Col>
    <a:la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8575"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lastRow>
    <a:firstRow>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28575"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000000">
              <a:alpha val="25000"/>
            </a:srgbClr>
          </a:solidFill>
        </a:fill>
      </a:tcStyle>
    </a:firstRow>
  </a:tblStyle>
  <a:tblStyle styleId="{C7B018BB-80A7-4F77-B60F-C8B233D01FF8}" styleName="">
    <a:tblBg/>
    <a:wholeTbl>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def" i="def">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de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def" i="def">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b="def" i="def"/>
      <a:tcStyle>
        <a:tcBdr/>
        <a:fill>
          <a:solidFill>
            <a:srgbClr val="C3C2C2"/>
          </a:solidFill>
        </a:fill>
      </a:tcStyle>
    </a:band2H>
    <a:firstCol>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de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def" i="de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b="def" i="def"/>
      <a:tcStyle>
        <a:tcBdr/>
        <a:fill>
          <a:solidFill>
            <a:srgbClr val="DCE5E6"/>
          </a:solidFill>
        </a:fill>
      </a:tcStyle>
    </a:band2H>
    <a:firstCol>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de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b="def" i="def"/>
      <a:tcStyle>
        <a:tcBdr/>
        <a:fill>
          <a:solidFill>
            <a:srgbClr val="DEDEDF"/>
          </a:solidFill>
        </a:fill>
      </a:tcStyle>
    </a:band2H>
    <a:firstCol>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de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def" i="def">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de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de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de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AC004268-437F-4FB5-9671-37A104B0681C}" styleName="">
    <a:tblBg/>
    <a:wholeTbl>
      <a:tcTxStyle b="off" i="off">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FFFFFF"/>
          </a:solidFill>
        </a:fill>
      </a:tcStyle>
    </a:wholeTbl>
    <a:band2H>
      <a:tcTxStyle b="def" i="def"/>
      <a:tcStyle>
        <a:tcBdr/>
        <a:fill>
          <a:solidFill>
            <a:srgbClr val="E5EAFF"/>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254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825500" latinLnBrk="0">
      <a:defRPr>
        <a:latin typeface="Lucida Grande"/>
        <a:ea typeface="Lucida Grande"/>
        <a:cs typeface="Lucida Grande"/>
        <a:sym typeface="Lucida Grande"/>
      </a:defRPr>
    </a:lvl1pPr>
    <a:lvl2pPr indent="228600" defTabSz="825500" latinLnBrk="0">
      <a:defRPr>
        <a:latin typeface="Lucida Grande"/>
        <a:ea typeface="Lucida Grande"/>
        <a:cs typeface="Lucida Grande"/>
        <a:sym typeface="Lucida Grande"/>
      </a:defRPr>
    </a:lvl2pPr>
    <a:lvl3pPr indent="457200" defTabSz="825500" latinLnBrk="0">
      <a:defRPr>
        <a:latin typeface="Lucida Grande"/>
        <a:ea typeface="Lucida Grande"/>
        <a:cs typeface="Lucida Grande"/>
        <a:sym typeface="Lucida Grande"/>
      </a:defRPr>
    </a:lvl3pPr>
    <a:lvl4pPr indent="685800" defTabSz="825500" latinLnBrk="0">
      <a:defRPr>
        <a:latin typeface="Lucida Grande"/>
        <a:ea typeface="Lucida Grande"/>
        <a:cs typeface="Lucida Grande"/>
        <a:sym typeface="Lucida Grande"/>
      </a:defRPr>
    </a:lvl4pPr>
    <a:lvl5pPr indent="914400" defTabSz="825500" latinLnBrk="0">
      <a:defRPr>
        <a:latin typeface="Lucida Grande"/>
        <a:ea typeface="Lucida Grande"/>
        <a:cs typeface="Lucida Grande"/>
        <a:sym typeface="Lucida Grande"/>
      </a:defRPr>
    </a:lvl5pPr>
    <a:lvl6pPr indent="1143000" defTabSz="825500" latinLnBrk="0">
      <a:defRPr>
        <a:latin typeface="Lucida Grande"/>
        <a:ea typeface="Lucida Grande"/>
        <a:cs typeface="Lucida Grande"/>
        <a:sym typeface="Lucida Grande"/>
      </a:defRPr>
    </a:lvl6pPr>
    <a:lvl7pPr indent="1371600" defTabSz="825500" latinLnBrk="0">
      <a:defRPr>
        <a:latin typeface="Lucida Grande"/>
        <a:ea typeface="Lucida Grande"/>
        <a:cs typeface="Lucida Grande"/>
        <a:sym typeface="Lucida Grande"/>
      </a:defRPr>
    </a:lvl7pPr>
    <a:lvl8pPr indent="1600200" defTabSz="825500" latinLnBrk="0">
      <a:defRPr>
        <a:latin typeface="Lucida Grande"/>
        <a:ea typeface="Lucida Grande"/>
        <a:cs typeface="Lucida Grande"/>
        <a:sym typeface="Lucida Grande"/>
      </a:defRPr>
    </a:lvl8pPr>
    <a:lvl9pPr indent="1828800" defTabSz="825500" latinLnBrk="0">
      <a:defRPr>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le">
    <p:spTree>
      <p:nvGrpSpPr>
        <p:cNvPr id="1" name=""/>
        <p:cNvGrpSpPr/>
        <p:nvPr/>
      </p:nvGrpSpPr>
      <p:grpSpPr>
        <a:xfrm>
          <a:off x="0" y="0"/>
          <a:ext cx="0" cy="0"/>
          <a:chOff x="0" y="0"/>
          <a:chExt cx="0" cy="0"/>
        </a:xfrm>
      </p:grpSpPr>
      <p:sp>
        <p:nvSpPr>
          <p:cNvPr id="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 name="Title Text"/>
          <p:cNvSpPr txBox="1"/>
          <p:nvPr>
            <p:ph type="title"/>
          </p:nvPr>
        </p:nvSpPr>
        <p:spPr>
          <a:xfrm>
            <a:off x="647700" y="4533900"/>
            <a:ext cx="11709400" cy="1803400"/>
          </a:xfrm>
          <a:prstGeom prst="rect">
            <a:avLst/>
          </a:prstGeom>
        </p:spPr>
        <p:txBody>
          <a:bodyPr/>
          <a:lstStyle>
            <a:lvl1pPr>
              <a:defRPr>
                <a:solidFill>
                  <a:srgbClr val="000000"/>
                </a:solidFill>
                <a:uFill>
                  <a:solidFill>
                    <a:srgbClr val="000000"/>
                  </a:solidFill>
                </a:uFill>
              </a:defRPr>
            </a:lvl1pPr>
          </a:lstStyle>
          <a:p>
            <a:pPr/>
            <a:r>
              <a:t>Title Text</a:t>
            </a:r>
          </a:p>
        </p:txBody>
      </p:sp>
      <p:sp>
        <p:nvSpPr>
          <p:cNvPr id="22" name="Body Level One…"/>
          <p:cNvSpPr txBox="1"/>
          <p:nvPr>
            <p:ph type="body" sz="half" idx="1"/>
          </p:nvPr>
        </p:nvSpPr>
        <p:spPr>
          <a:xfrm>
            <a:off x="647700" y="6324600"/>
            <a:ext cx="11709400" cy="2895600"/>
          </a:xfrm>
          <a:prstGeom prst="rect">
            <a:avLst/>
          </a:prstGeom>
        </p:spPr>
        <p:txBody>
          <a:bodyPr/>
          <a:lstStyle>
            <a:lvl1pPr marL="0" indent="0">
              <a:buSzTx/>
              <a:buNone/>
              <a:defRPr sz="3400"/>
            </a:lvl1pPr>
            <a:lvl2pPr marL="0" indent="0">
              <a:buSzTx/>
              <a:buNone/>
              <a:defRPr sz="3400"/>
            </a:lvl2pPr>
            <a:lvl3pPr marL="0" indent="0">
              <a:buSzTx/>
              <a:buNone/>
              <a:defRPr sz="3400"/>
            </a:lvl3pPr>
            <a:lvl4pPr marL="0" indent="0">
              <a:buSzTx/>
              <a:buNone/>
              <a:defRPr sz="3400"/>
            </a:lvl4pPr>
            <a:lvl5pPr marL="0" indent="0">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 Slide">
    <p:spTree>
      <p:nvGrpSpPr>
        <p:cNvPr id="1" name=""/>
        <p:cNvGrpSpPr/>
        <p:nvPr/>
      </p:nvGrpSpPr>
      <p:grpSpPr>
        <a:xfrm>
          <a:off x="0" y="0"/>
          <a:ext cx="0" cy="0"/>
          <a:chOff x="0" y="0"/>
          <a:chExt cx="0" cy="0"/>
        </a:xfrm>
      </p:grpSpPr>
      <p:sp>
        <p:nvSpPr>
          <p:cNvPr id="30" name="Title Text"/>
          <p:cNvSpPr txBox="1"/>
          <p:nvPr>
            <p:ph type="title"/>
          </p:nvPr>
        </p:nvSpPr>
        <p:spPr>
          <a:prstGeom prst="rect">
            <a:avLst/>
          </a:prstGeom>
        </p:spPr>
        <p:txBody>
          <a:bodyPr/>
          <a:lstStyle/>
          <a:p>
            <a:pPr/>
            <a:r>
              <a:t>Title Text</a:t>
            </a:r>
          </a:p>
        </p:txBody>
      </p:sp>
      <p:sp>
        <p:nvSpPr>
          <p:cNvPr id="3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iagram Slide">
    <p:spTree>
      <p:nvGrpSpPr>
        <p:cNvPr id="1" name=""/>
        <p:cNvGrpSpPr/>
        <p:nvPr/>
      </p:nvGrpSpPr>
      <p:grpSpPr>
        <a:xfrm>
          <a:off x="0" y="0"/>
          <a:ext cx="0" cy="0"/>
          <a:chOff x="0" y="0"/>
          <a:chExt cx="0" cy="0"/>
        </a:xfrm>
      </p:grpSpPr>
      <p:sp>
        <p:nvSpPr>
          <p:cNvPr id="3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4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4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4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44" name="Title Text"/>
          <p:cNvSpPr txBox="1"/>
          <p:nvPr>
            <p:ph type="title"/>
          </p:nvPr>
        </p:nvSpPr>
        <p:spPr>
          <a:xfrm>
            <a:off x="647700" y="65475"/>
            <a:ext cx="10782300" cy="1447801"/>
          </a:xfrm>
          <a:prstGeom prst="rect">
            <a:avLst/>
          </a:prstGeom>
        </p:spPr>
        <p:txBody>
          <a:bodyPr/>
          <a:lstStyle/>
          <a:p>
            <a:pPr/>
            <a:r>
              <a:t>Title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2-Column Slide">
    <p:spTree>
      <p:nvGrpSpPr>
        <p:cNvPr id="1" name=""/>
        <p:cNvGrpSpPr/>
        <p:nvPr/>
      </p:nvGrpSpPr>
      <p:grpSpPr>
        <a:xfrm>
          <a:off x="0" y="0"/>
          <a:ext cx="0" cy="0"/>
          <a:chOff x="0" y="0"/>
          <a:chExt cx="0" cy="0"/>
        </a:xfrm>
      </p:grpSpPr>
      <p:sp>
        <p:nvSpPr>
          <p:cNvPr id="5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5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5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5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57" name="Title Text"/>
          <p:cNvSpPr txBox="1"/>
          <p:nvPr>
            <p:ph type="title"/>
          </p:nvPr>
        </p:nvSpPr>
        <p:spPr>
          <a:xfrm>
            <a:off x="647700" y="65475"/>
            <a:ext cx="10744200" cy="1447801"/>
          </a:xfrm>
          <a:prstGeom prst="rect">
            <a:avLst/>
          </a:prstGeom>
        </p:spPr>
        <p:txBody>
          <a:bodyPr/>
          <a:lstStyle/>
          <a:p>
            <a:pPr/>
            <a:r>
              <a:t>Title Text</a:t>
            </a:r>
          </a:p>
        </p:txBody>
      </p:sp>
      <p:sp>
        <p:nvSpPr>
          <p:cNvPr id="58" name="Body Level One…"/>
          <p:cNvSpPr txBox="1"/>
          <p:nvPr>
            <p:ph type="body" idx="1"/>
          </p:nvPr>
        </p:nvSpPr>
        <p:spPr>
          <a:xfrm>
            <a:off x="647700" y="1955800"/>
            <a:ext cx="11557000" cy="7480300"/>
          </a:xfrm>
          <a:prstGeom prst="rect">
            <a:avLst/>
          </a:prstGeom>
        </p:spPr>
        <p:txBody>
          <a:bodyPr numCol="2" spcCol="577850"/>
          <a:lstStyle/>
          <a:p>
            <a:pPr/>
            <a:r>
              <a:t>Body Level One</a:t>
            </a:r>
          </a:p>
          <a:p>
            <a:pPr lvl="1"/>
            <a:r>
              <a:t>Body Level Two</a:t>
            </a:r>
          </a:p>
          <a:p>
            <a:pPr lvl="2"/>
            <a:r>
              <a:t>Body Level Three</a:t>
            </a:r>
          </a:p>
          <a:p>
            <a:pPr lvl="3"/>
            <a:r>
              <a:t>Body Level Four</a:t>
            </a:r>
          </a:p>
          <a:p>
            <a:pPr lvl="4"/>
            <a:r>
              <a:t>Body Level Five</a:t>
            </a:r>
          </a:p>
        </p:txBody>
      </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7" name="Title Text"/>
          <p:cNvSpPr txBox="1"/>
          <p:nvPr>
            <p:ph type="title"/>
          </p:nvPr>
        </p:nvSpPr>
        <p:spPr>
          <a:xfrm>
            <a:off x="647700" y="65475"/>
            <a:ext cx="10769600" cy="1447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b"/>
          <a:lstStyle/>
          <a:p>
            <a:pPr/>
            <a:r>
              <a:t>Title Text</a:t>
            </a:r>
          </a:p>
        </p:txBody>
      </p:sp>
      <p:sp>
        <p:nvSpPr>
          <p:cNvPr id="8" name="Body Level One…"/>
          <p:cNvSpPr txBox="1"/>
          <p:nvPr>
            <p:ph type="body" idx="1"/>
          </p:nvPr>
        </p:nvSpPr>
        <p:spPr>
          <a:xfrm>
            <a:off x="647700" y="1955800"/>
            <a:ext cx="11709400" cy="74803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lvl2pPr marL="783590" indent="-285750">
              <a:spcBef>
                <a:spcPts val="600"/>
              </a:spcBef>
              <a:defRPr sz="2400"/>
            </a:lvl2pPr>
            <a:lvl3pPr marL="1183639" indent="-228600">
              <a:defRPr sz="2400"/>
            </a:lvl3pPr>
            <a:lvl4pPr marL="1640839" indent="-228600">
              <a:spcBef>
                <a:spcPts val="500"/>
              </a:spcBef>
              <a:defRPr sz="1800"/>
            </a:lvl4pPr>
            <a:lvl5pPr marL="2098039" indent="-228600">
              <a:spcBef>
                <a:spcPts val="500"/>
              </a:spcBef>
              <a:defRPr sz="1800"/>
            </a:lvl5pPr>
          </a:lstStyle>
          <a:p>
            <a:pPr/>
            <a:r>
              <a:t>Body Level One</a:t>
            </a:r>
          </a:p>
          <a:p>
            <a:pPr lvl="1"/>
            <a:r>
              <a:t>Body Level Two</a:t>
            </a:r>
          </a:p>
          <a:p>
            <a:pPr lvl="2"/>
            <a:r>
              <a:t>Body Level Three</a:t>
            </a:r>
          </a:p>
          <a:p>
            <a:pPr lvl="3"/>
            <a:r>
              <a:t>Body Level Four</a:t>
            </a:r>
          </a:p>
          <a:p>
            <a:pPr lvl="4"/>
            <a:r>
              <a:t>Body Level Five</a:t>
            </a:r>
          </a:p>
        </p:txBody>
      </p:sp>
      <p:sp>
        <p:nvSpPr>
          <p:cNvPr id="9" name="Slide Number"/>
          <p:cNvSpPr txBox="1"/>
          <p:nvPr>
            <p:ph type="sldNum" sz="quarter" idx="2"/>
          </p:nvPr>
        </p:nvSpPr>
        <p:spPr>
          <a:xfrm>
            <a:off x="12513354" y="9487551"/>
            <a:ext cx="210468" cy="197384"/>
          </a:xfrm>
          <a:prstGeom prst="rect">
            <a:avLst/>
          </a:prstGeom>
          <a:ln w="12700">
            <a:miter lim="400000"/>
          </a:ln>
        </p:spPr>
        <p:txBody>
          <a:bodyPr wrap="none" lIns="0" tIns="0" rIns="0" bIns="0" anchor="ctr">
            <a:spAutoFit/>
          </a:bodyPr>
          <a:lstStyle>
            <a:lvl1pPr marL="0" marR="0" algn="ctr" defTabSz="825500">
              <a:defRPr sz="1400">
                <a:solidFill>
                  <a:srgbClr val="FFFFFF"/>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Lst>
  <p:transition xmlns:p14="http://schemas.microsoft.com/office/powerpoint/2010/main" spd="med" advClick="1"/>
  <p:txStyles>
    <p:titleStyle>
      <a:lvl1pPr marL="57799" marR="57799" indent="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1pPr>
      <a:lvl2pPr marL="57799" marR="57799" indent="228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2pPr>
      <a:lvl3pPr marL="57799" marR="57799" indent="457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3pPr>
      <a:lvl4pPr marL="57799" marR="57799" indent="685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4pPr>
      <a:lvl5pPr marL="57799" marR="57799" indent="9144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5pPr>
      <a:lvl6pPr marL="57799" marR="57799" indent="11430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6pPr>
      <a:lvl7pPr marL="57799" marR="57799" indent="13716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7pPr>
      <a:lvl8pPr marL="57799" marR="57799" indent="16002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8pPr>
      <a:lvl9pPr marL="57799" marR="57799" indent="1828800" algn="l" defTabSz="1295400" rtl="0" latinLnBrk="0">
        <a:lnSpc>
          <a:spcPct val="100000"/>
        </a:lnSpc>
        <a:spcBef>
          <a:spcPts val="0"/>
        </a:spcBef>
        <a:spcAft>
          <a:spcPts val="0"/>
        </a:spcAft>
        <a:buClrTx/>
        <a:buSzTx/>
        <a:buFontTx/>
        <a:buNone/>
        <a:tabLst/>
        <a:defRPr b="0" baseline="0" cap="none" i="0" spc="0" strike="noStrike" sz="4200" u="none">
          <a:solidFill>
            <a:srgbClr val="FFFFFF"/>
          </a:solidFill>
          <a:uFill>
            <a:solidFill>
              <a:srgbClr val="FFFFFF"/>
            </a:solidFill>
          </a:uFill>
          <a:latin typeface="+mn-lt"/>
          <a:ea typeface="+mn-ea"/>
          <a:cs typeface="+mn-cs"/>
          <a:sym typeface="Verdana"/>
        </a:defRPr>
      </a:lvl9pPr>
    </p:titleStyle>
    <p:bodyStyle>
      <a:lvl1pPr marL="383540" marR="57799" indent="-3429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1pPr>
      <a:lvl2pPr marL="855027" marR="57799" indent="-357187"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2pPr>
      <a:lvl3pPr marL="1240789" marR="57799" indent="-28575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3pPr>
      <a:lvl4pPr marL="17932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4pPr>
      <a:lvl5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5pPr>
      <a:lvl6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6pPr>
      <a:lvl7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7pPr>
      <a:lvl8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8pPr>
      <a:lvl9pPr marL="2250439" marR="57799" indent="-381000" algn="l" defTabSz="1295400" rtl="0" latinLnBrk="0">
        <a:lnSpc>
          <a:spcPct val="100000"/>
        </a:lnSpc>
        <a:spcBef>
          <a:spcPts val="800"/>
        </a:spcBef>
        <a:spcAft>
          <a:spcPts val="0"/>
        </a:spcAft>
        <a:buClrTx/>
        <a:buSzPct val="100000"/>
        <a:buFontTx/>
        <a:buChar char="•"/>
        <a:tabLst/>
        <a:defRPr b="0" baseline="0" cap="none" i="0" spc="0" strike="noStrike" sz="3000" u="none">
          <a:solidFill>
            <a:srgbClr val="000000"/>
          </a:solidFill>
          <a:uFill>
            <a:solidFill>
              <a:srgbClr val="000000"/>
            </a:solidFill>
          </a:uFill>
          <a:latin typeface="+mn-lt"/>
          <a:ea typeface="+mn-ea"/>
          <a:cs typeface="+mn-cs"/>
          <a:sym typeface="Verdana"/>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1pPr>
      <a:lvl2pPr marL="0" marR="0" indent="228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2pPr>
      <a:lvl3pPr marL="0" marR="0" indent="457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3pPr>
      <a:lvl4pPr marL="0" marR="0" indent="685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4pPr>
      <a:lvl5pPr marL="0" marR="0" indent="9144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5pPr>
      <a:lvl6pPr marL="0" marR="0" indent="11430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6pPr>
      <a:lvl7pPr marL="0" marR="0" indent="13716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7pPr>
      <a:lvl8pPr marL="0" marR="0" indent="16002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8pPr>
      <a:lvl9pPr marL="0" marR="0" indent="1828800" algn="ctr" defTabSz="825500" latinLnBrk="0">
        <a:lnSpc>
          <a:spcPct val="100000"/>
        </a:lnSpc>
        <a:spcBef>
          <a:spcPts val="0"/>
        </a:spcBef>
        <a:spcAft>
          <a:spcPts val="0"/>
        </a:spcAft>
        <a:buClrTx/>
        <a:buSzTx/>
        <a:buFontTx/>
        <a:buNone/>
        <a:tabLst/>
        <a:defRPr b="0" baseline="0" cap="none" i="0" spc="0" strike="noStrike" sz="1400" u="none">
          <a:solidFill>
            <a:schemeClr val="tx1"/>
          </a:solidFill>
          <a:uFill>
            <a:solidFill>
              <a:srgbClr val="000000"/>
            </a:solidFill>
          </a:uFill>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system10-20190814-rev.pdf" TargetMode="Externa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ve11-20190827-rev.pdf" TargetMode="External"/><Relationship Id="rId4" Type="http://schemas.openxmlformats.org/officeDocument/2006/relationships/hyperlink" Target="https://ftp.pwg.org/pub/pwg/ipp/wd/wd-ippeveselfcert11-20190827-rev.pdf" TargetMode="External"/><Relationship Id="rId5" Type="http://schemas.openxmlformats.org/officeDocument/2006/relationships/hyperlink" Target="https://github.com/istopwg/ippeveselfcert" TargetMode="External"/><Relationship Id="rId6" Type="http://schemas.openxmlformats.org/officeDocument/2006/relationships/hyperlink" Target="https://beta.pwg.org/printers" TargetMode="Externa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ipp/" TargetMode="External"/><Relationship Id="rId4" Type="http://schemas.openxmlformats.org/officeDocument/2006/relationships/hyperlink" Target="https://www.pwg.org/ippeveselfcert" TargetMode="External"/><Relationship Id="rId5" Type="http://schemas.openxmlformats.org/officeDocument/2006/relationships/hyperlink" Target="http://www.pwg.org/printers" TargetMode="External"/><Relationship Id="rId6" Type="http://schemas.openxmlformats.org/officeDocument/2006/relationships/hyperlink" Target="https://github.com/istopwg/ippeveselfcert" TargetMode="Externa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jobprinterext3v20-20191003-rev.pdf" TargetMode="Externa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ppx20-20190923-rev.pdf" TargetMode="External"/></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epx20-20191010-rev.pdf" TargetMode="Externa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www.pwg.org/chair/membership_docs/pwg-ip-policy.pdf" TargetMode="External"/></Relationships>

</file>

<file path=ppt/slides/_rels/slide20.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trustnoone10-20190418-rev.pdf" TargetMode="Externa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ftp.pwg.org/pub/pwg/ipp/wd/wd-ippaccounting10-20191023.pdf" TargetMode="Externa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pipermail/pwg-announce/2019/003899.html" TargetMode="External"/><Relationship Id="rId4" Type="http://schemas.openxmlformats.org/officeDocument/2006/relationships/hyperlink" Target="https://www.pwg.org/pipermail/ipp/2019/020275.html" TargetMode="Externa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 Id="rId3" Type="http://schemas.openxmlformats.org/officeDocument/2006/relationships/image" Target="../media/image3.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americamakes.us/" TargetMode="External"/><Relationship Id="rId4" Type="http://schemas.openxmlformats.org/officeDocument/2006/relationships/hyperlink" Target="https://www.astm.org/COMMITTEE/F42.htm" TargetMode="External"/><Relationship Id="rId5" Type="http://schemas.openxmlformats.org/officeDocument/2006/relationships/hyperlink" Target="https://isotc.iso.org/livelink/livelink?func=ll&amp;objId=19905763&amp;objAction=browse&amp;viewType=1" TargetMode="External"/><Relationship Id="rId6" Type="http://schemas.openxmlformats.org/officeDocument/2006/relationships/hyperlink" Target="https://3dheals.com/boston-annual-summer-event" TargetMode="External"/></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3dpdfconsortium.org" TargetMode="External"/><Relationship Id="rId4" Type="http://schemas.openxmlformats.org/officeDocument/2006/relationships/hyperlink" Target="http://www.cvent.com/events/1st-international-conference-on-3d-printing-and-transportation/event-summary-2668ecc14e21461c962dc49841c84aee.aspx" TargetMode="External"/><Relationship Id="rId5" Type="http://schemas.openxmlformats.org/officeDocument/2006/relationships/hyperlink" Target="https://www.3mf.io" TargetMode="External"/></Relationships>

</file>

<file path=ppt/slides/_rels/slide2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ndex.html" TargetMode="External"/><Relationship Id="rId4" Type="http://schemas.openxmlformats.org/officeDocument/2006/relationships/hyperlink" Target="https://www.pwg.org/mailman/listinfo/ipp" TargetMode="External"/></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ftp.pwg.org/pub/pwg/ipp/charter/ch-ipp-charter-20170615.pdf" TargetMode="Externa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www.pwg.org/ipp/ipp-registrations.xml" TargetMode="External"/><Relationship Id="rId4" Type="http://schemas.openxmlformats.org/officeDocument/2006/relationships/hyperlink" Target="https://github.com/istopwg/ippregistry" TargetMode="External"/><Relationship Id="rId5" Type="http://schemas.openxmlformats.org/officeDocument/2006/relationships/hyperlink" Target="https://www.pwg.org/printers" TargetMode="External"/><Relationship Id="rId6" Type="http://schemas.openxmlformats.org/officeDocument/2006/relationships/hyperlink" Target="https://github.com/istopwg/ippsample" TargetMode="Externa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69"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70"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71"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72"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73"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4" name="IPP Workgroup Session, Day 1"/>
          <p:cNvSpPr txBox="1"/>
          <p:nvPr>
            <p:ph type="ctrTitle"/>
          </p:nvPr>
        </p:nvSpPr>
        <p:spPr>
          <a:prstGeom prst="rect">
            <a:avLst/>
          </a:prstGeom>
        </p:spPr>
        <p:txBody>
          <a:bodyPr/>
          <a:lstStyle/>
          <a:p>
            <a:pPr/>
            <a:r>
              <a:t>IPP Workgroup Session, Day 1</a:t>
            </a:r>
          </a:p>
        </p:txBody>
      </p:sp>
      <p:sp>
        <p:nvSpPr>
          <p:cNvPr id="75" name="November 20, 2019"/>
          <p:cNvSpPr txBox="1"/>
          <p:nvPr>
            <p:ph type="subTitle" sz="half" idx="1"/>
          </p:nvPr>
        </p:nvSpPr>
        <p:spPr>
          <a:prstGeom prst="rect">
            <a:avLst/>
          </a:prstGeom>
        </p:spPr>
        <p:txBody>
          <a:bodyPr/>
          <a:lstStyle>
            <a:lvl1pPr marR="40639">
              <a:spcBef>
                <a:spcPts val="500"/>
              </a:spcBef>
            </a:lvl1pPr>
          </a:lstStyle>
          <a:p>
            <a:pPr/>
            <a:r>
              <a:t>November 20, 2019</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52"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153"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154"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55"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156" name="Lunch Break"/>
          <p:cNvSpPr txBox="1"/>
          <p:nvPr>
            <p:ph type="ctrTitle"/>
          </p:nvPr>
        </p:nvSpPr>
        <p:spPr>
          <a:prstGeom prst="rect">
            <a:avLst/>
          </a:prstGeom>
        </p:spPr>
        <p:txBody>
          <a:bodyPr/>
          <a:lstStyle/>
          <a:p>
            <a:pPr/>
            <a:r>
              <a:t>Lunch Break</a:t>
            </a:r>
          </a:p>
        </p:txBody>
      </p:sp>
      <p:sp>
        <p:nvSpPr>
          <p:cNvPr id="157" name="Resuming at 11:30 MDT"/>
          <p:cNvSpPr txBox="1"/>
          <p:nvPr>
            <p:ph type="subTitle" sz="half" idx="1"/>
          </p:nvPr>
        </p:nvSpPr>
        <p:spPr>
          <a:prstGeom prst="rect">
            <a:avLst/>
          </a:prstGeom>
        </p:spPr>
        <p:txBody>
          <a:bodyPr/>
          <a:lstStyle/>
          <a:p>
            <a:pPr/>
          </a:p>
          <a:p>
            <a:pPr>
              <a:defRPr i="1"/>
            </a:pPr>
            <a:r>
              <a:t>Resuming at 11:30 MDT</a:t>
            </a:r>
          </a:p>
        </p:txBody>
      </p:sp>
      <p:sp>
        <p:nvSpPr>
          <p:cNvPr id="1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6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65" name="IPP System Service (SYSTEM) v1.0"/>
          <p:cNvSpPr txBox="1"/>
          <p:nvPr>
            <p:ph type="title"/>
          </p:nvPr>
        </p:nvSpPr>
        <p:spPr>
          <a:prstGeom prst="rect">
            <a:avLst/>
          </a:prstGeom>
        </p:spPr>
        <p:txBody>
          <a:bodyPr/>
          <a:lstStyle/>
          <a:p>
            <a:pPr/>
            <a:r>
              <a:t>IPP System Service (SYSTEM) v1.0</a:t>
            </a:r>
          </a:p>
        </p:txBody>
      </p:sp>
      <p:sp>
        <p:nvSpPr>
          <p:cNvPr id="166" name="Current stable draft at:…"/>
          <p:cNvSpPr txBox="1"/>
          <p:nvPr>
            <p:ph type="body" idx="1"/>
          </p:nvPr>
        </p:nvSpPr>
        <p:spPr>
          <a:prstGeom prst="rect">
            <a:avLst/>
          </a:prstGeom>
        </p:spPr>
        <p:txBody>
          <a:bodyPr/>
          <a:lstStyle/>
          <a:p>
            <a:pPr/>
            <a:r>
              <a:t>Current stable draft at:</a:t>
            </a:r>
          </a:p>
          <a:p>
            <a:pPr lvl="1"/>
            <a:r>
              <a:rPr u="sng">
                <a:hlinkClick r:id="rId3" invalidUrl="" action="" tgtFrame="" tooltip="" history="1" highlightClick="0" endSnd="0"/>
              </a:rPr>
              <a:t>https://ftp.pwg.org/pub/pwg/ipp/wd/wd-ippsystem10-20190814-rev.pdf</a:t>
            </a:r>
          </a:p>
          <a:p>
            <a:pPr/>
            <a:r>
              <a:t>Combines and implements a concrete IPP binding of the following abstract Semantic Model 2.0 services and objects:</a:t>
            </a:r>
          </a:p>
          <a:p>
            <a:pPr lvl="1"/>
            <a:r>
              <a:t>PWG 5108.06: System Object and System Control Service</a:t>
            </a:r>
          </a:p>
          <a:p>
            <a:pPr lvl="1"/>
            <a:r>
              <a:t>PWG 5108.03: Network Resource Service</a:t>
            </a:r>
          </a:p>
          <a:p>
            <a:pPr lvl="1"/>
            <a:r>
              <a:t>PWG 5109.1: Cloud Imaging Requirements and Model</a:t>
            </a:r>
          </a:p>
          <a:p>
            <a:pPr/>
            <a:r>
              <a:t>Also includes attributes from PWG 5110.1: Hardcopy Device Health Assessment Attributes</a:t>
            </a:r>
          </a:p>
          <a:p>
            <a:pPr/>
            <a:r>
              <a:t>Prototyped in ippsample project, PWG WG Last Call completed</a:t>
            </a:r>
          </a:p>
          <a:p>
            <a:pPr/>
            <a:r>
              <a:t>PWG Formal Vote ends November 22, 2019</a:t>
            </a:r>
          </a:p>
        </p:txBody>
      </p:sp>
      <p:sp>
        <p:nvSpPr>
          <p:cNvPr id="167"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74" name="IPP Everywhere"/>
          <p:cNvSpPr txBox="1"/>
          <p:nvPr>
            <p:ph type="title"/>
          </p:nvPr>
        </p:nvSpPr>
        <p:spPr>
          <a:prstGeom prst="rect">
            <a:avLst/>
          </a:prstGeom>
        </p:spPr>
        <p:txBody>
          <a:bodyPr/>
          <a:lstStyle/>
          <a:p>
            <a:pPr/>
            <a:r>
              <a:t>IPP Everywhere</a:t>
            </a:r>
          </a:p>
        </p:txBody>
      </p:sp>
      <p:sp>
        <p:nvSpPr>
          <p:cNvPr id="175" name="Stable draft of core specification:…"/>
          <p:cNvSpPr txBox="1"/>
          <p:nvPr>
            <p:ph type="body" idx="1"/>
          </p:nvPr>
        </p:nvSpPr>
        <p:spPr>
          <a:prstGeom prst="rect">
            <a:avLst/>
          </a:prstGeom>
        </p:spPr>
        <p:txBody>
          <a:bodyPr/>
          <a:lstStyle/>
          <a:p>
            <a:pPr/>
            <a:r>
              <a:t>Stable draft of core specification:</a:t>
            </a:r>
          </a:p>
          <a:p>
            <a:pPr lvl="1"/>
            <a:r>
              <a:rPr u="sng">
                <a:hlinkClick r:id="rId3" invalidUrl="" action="" tgtFrame="" tooltip="" history="1" highlightClick="0" endSnd="0"/>
              </a:rPr>
              <a:t>https://ftp.pwg.org/pub/pwg/ipp/wd/wd-ippeve11-20190827-rev.pdf</a:t>
            </a:r>
          </a:p>
          <a:p>
            <a:pPr/>
            <a:r>
              <a:t>Prototype draft of manual:</a:t>
            </a:r>
          </a:p>
          <a:p>
            <a:pPr lvl="1"/>
            <a:r>
              <a:rPr u="sng">
                <a:hlinkClick r:id="rId4" invalidUrl="" action="" tgtFrame="" tooltip="" history="1" highlightClick="0" endSnd="0"/>
              </a:rPr>
              <a:t>https://ftp.pwg.org/pub/pwg/ipp/wd/wd-ippeveselfcert11-20190827-rev.pdf</a:t>
            </a:r>
          </a:p>
          <a:p>
            <a:pPr/>
            <a:r>
              <a:t>Beta tools nearing completion:</a:t>
            </a:r>
          </a:p>
          <a:p>
            <a:pPr lvl="1"/>
            <a:r>
              <a:rPr u="sng">
                <a:hlinkClick r:id="rId5" invalidUrl="" action="" tgtFrame="" tooltip="" history="1" highlightClick="0" endSnd="0"/>
              </a:rPr>
              <a:t>https://github.com/istopwg/ippeveselfcert</a:t>
            </a:r>
          </a:p>
          <a:p>
            <a:pPr/>
            <a:r>
              <a:t>New JSON-based portal:</a:t>
            </a:r>
          </a:p>
          <a:p>
            <a:pPr lvl="1"/>
            <a:r>
              <a:rPr u="sng">
                <a:hlinkClick r:id="rId6" invalidUrl="" action="" tgtFrame="" tooltip="" history="1" highlightClick="0" endSnd="0"/>
              </a:rPr>
              <a:t>https://beta.pwg.org/printers</a:t>
            </a:r>
          </a:p>
          <a:p>
            <a:pPr/>
            <a:r>
              <a:t>Submission tool for new JSON-based portal</a:t>
            </a:r>
          </a:p>
          <a:p>
            <a:pPr/>
            <a:r>
              <a:t>Proposed schedule:</a:t>
            </a:r>
          </a:p>
          <a:p>
            <a:pPr lvl="1"/>
            <a:r>
              <a:t>Update 4 for v1.0 tools in Q4 2019/Q1 2020 </a:t>
            </a:r>
          </a:p>
          <a:p>
            <a:pPr lvl="1"/>
            <a:r>
              <a:t>Stable drafts and beta tools for v1.1 in Q4 2019/Q1 2020</a:t>
            </a:r>
          </a:p>
        </p:txBody>
      </p:sp>
      <p:sp>
        <p:nvSpPr>
          <p:cNvPr id="1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8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83" name="IPP Everywhere Self-Certification"/>
          <p:cNvSpPr txBox="1"/>
          <p:nvPr>
            <p:ph type="title"/>
          </p:nvPr>
        </p:nvSpPr>
        <p:spPr>
          <a:prstGeom prst="rect">
            <a:avLst/>
          </a:prstGeom>
        </p:spPr>
        <p:txBody>
          <a:bodyPr/>
          <a:lstStyle/>
          <a:p>
            <a:pPr/>
            <a:r>
              <a:t>IPP Everywhere Self-Certification</a:t>
            </a:r>
          </a:p>
        </p:txBody>
      </p:sp>
      <p:sp>
        <p:nvSpPr>
          <p:cNvPr id="184" name="Resources:…"/>
          <p:cNvSpPr txBox="1"/>
          <p:nvPr>
            <p:ph type="body" idx="1"/>
          </p:nvPr>
        </p:nvSpPr>
        <p:spPr>
          <a:xfrm>
            <a:off x="647700" y="1955800"/>
            <a:ext cx="11709400" cy="7611336"/>
          </a:xfrm>
          <a:prstGeom prst="rect">
            <a:avLst/>
          </a:prstGeom>
        </p:spPr>
        <p:txBody>
          <a:bodyPr/>
          <a:lstStyle/>
          <a:p>
            <a:pPr marL="383539" indent="-342899">
              <a:defRPr sz="2800"/>
            </a:pPr>
            <a:r>
              <a:t>Resources:</a:t>
            </a:r>
          </a:p>
          <a:p>
            <a:pPr lvl="1">
              <a:defRPr sz="2800"/>
            </a:pPr>
            <a:r>
              <a:rPr u="sng">
                <a:hlinkClick r:id="rId3" invalidUrl="" action="" tgtFrame="" tooltip="" history="1" highlightClick="0" endSnd="0"/>
              </a:rPr>
              <a:t>http://www.pwg.org/ipp/everywhere.html</a:t>
            </a:r>
            <a:r>
              <a:t> (for tools/info)</a:t>
            </a:r>
          </a:p>
          <a:p>
            <a:pPr lvl="1">
              <a:defRPr sz="2800"/>
            </a:pPr>
            <a:r>
              <a:rPr u="sng">
                <a:hlinkClick r:id="rId4" invalidUrl="" action="" tgtFrame="" tooltip="" history="1" highlightClick="0" endSnd="0"/>
              </a:rPr>
              <a:t>https://www.pwg.org/ippeveselfcert</a:t>
            </a:r>
            <a:r>
              <a:t> (submission form)</a:t>
            </a:r>
          </a:p>
          <a:p>
            <a:pPr lvl="1">
              <a:defRPr sz="2800"/>
            </a:pPr>
            <a:r>
              <a:rPr u="sng">
                <a:hlinkClick r:id="rId5" invalidUrl="" action="" tgtFrame="" tooltip="" history="1" highlightClick="0" endSnd="0"/>
              </a:rPr>
              <a:t>http://www.pwg.org/printers</a:t>
            </a:r>
            <a:r>
              <a:t> (printer list)</a:t>
            </a:r>
          </a:p>
          <a:p>
            <a:pPr lvl="1">
              <a:defRPr sz="2800"/>
            </a:pPr>
            <a:r>
              <a:rPr u="sng">
                <a:hlinkClick r:id="rId6" invalidUrl="" action="" tgtFrame="" tooltip="" history="1" highlightClick="0" endSnd="0"/>
              </a:rPr>
              <a:t>https://github.com/istopwg/ippeveselfcert</a:t>
            </a:r>
            <a:r>
              <a:t> (Github repo)</a:t>
            </a:r>
          </a:p>
          <a:p>
            <a:pPr marL="383539" indent="-342899">
              <a:defRPr sz="2800"/>
            </a:pPr>
            <a:r>
              <a:t>Released v1.0 Update 3 of self-certification tools on November 9th, 2018</a:t>
            </a:r>
          </a:p>
          <a:p>
            <a:pPr lvl="1" marL="840739" indent="-342899">
              <a:defRPr sz="2800"/>
            </a:pPr>
            <a:r>
              <a:t>v1.0 is tracking CUPS 2.2.x (previous stable branch)</a:t>
            </a:r>
          </a:p>
          <a:p>
            <a:pPr lvl="1" marL="840739" indent="-342899">
              <a:defRPr sz="2800"/>
            </a:pPr>
            <a:r>
              <a:t>Need an update 4 for another Windows packaging issue and the new JSON submission tool</a:t>
            </a:r>
          </a:p>
          <a:p>
            <a:pPr marL="383539" indent="-342899">
              <a:defRPr sz="2900"/>
            </a:pPr>
            <a:r>
              <a:t>v1.1 self-certifications tools on track for Q3 2019</a:t>
            </a:r>
          </a:p>
          <a:p>
            <a:pPr lvl="1" marL="840739" indent="-342899">
              <a:defRPr sz="2900"/>
            </a:pPr>
            <a:r>
              <a:t>v1.1 tracks CUPS 2.3.x (current stable branch)</a:t>
            </a:r>
          </a:p>
          <a:p>
            <a:pPr lvl="1" marL="840739" indent="-342899">
              <a:defRPr sz="2900"/>
            </a:pPr>
            <a:r>
              <a:t>Includes new JSON submission tool and test updates</a:t>
            </a:r>
          </a:p>
        </p:txBody>
      </p:sp>
      <p:sp>
        <p:nvSpPr>
          <p:cNvPr id="185"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8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92" name="IPP Driverless Printing Extensions v2.0"/>
          <p:cNvSpPr txBox="1"/>
          <p:nvPr>
            <p:ph type="title"/>
          </p:nvPr>
        </p:nvSpPr>
        <p:spPr>
          <a:prstGeom prst="rect">
            <a:avLst/>
          </a:prstGeom>
        </p:spPr>
        <p:txBody>
          <a:bodyPr/>
          <a:lstStyle/>
          <a:p>
            <a:pPr/>
            <a:r>
              <a:t>IPP Driverless Printing Extensions v2.0</a:t>
            </a:r>
          </a:p>
        </p:txBody>
      </p:sp>
      <p:sp>
        <p:nvSpPr>
          <p:cNvPr id="193"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https://ftp.pwg.org/pub/pwg/ipp/wd/wd-ippjobprinterext3v20-20191003-rev.pdf</a:t>
            </a:r>
          </a:p>
          <a:p>
            <a:pPr/>
            <a:r>
              <a:t>Revision of PWG 5100.13-2012:</a:t>
            </a:r>
          </a:p>
          <a:p>
            <a:pPr lvl="1"/>
            <a:r>
              <a:t>Resolved all reported issues/errata</a:t>
            </a:r>
          </a:p>
          <a:p>
            <a:pPr lvl="1"/>
            <a:r>
              <a:t>Added message catalog syntax extensions and semantics for "_tooltip" and "_helpurl" (from HELPME best practice draft)</a:t>
            </a:r>
          </a:p>
          <a:p>
            <a:pPr lvl="1"/>
            <a:r>
              <a:t>Added "soft-proof-icc-profiles" and "print-quality-hints-supported" (from PQI best practice draft) </a:t>
            </a:r>
          </a:p>
          <a:p>
            <a:pPr lvl="1"/>
            <a:r>
              <a:t>Added extensions to "print-color-mode" and "print-quality" (from PQI best practice draft) </a:t>
            </a:r>
          </a:p>
          <a:p>
            <a:pPr/>
            <a:r>
              <a:t>Proposed schedule:</a:t>
            </a:r>
          </a:p>
          <a:p>
            <a:pPr lvl="1"/>
            <a:r>
              <a:t>Prototype draft Q4 2019/Q1 2020</a:t>
            </a:r>
          </a:p>
        </p:txBody>
      </p:sp>
      <p:sp>
        <p:nvSpPr>
          <p:cNvPr id="194"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9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9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01" name="IPP Production Printing Ext. v2.0"/>
          <p:cNvSpPr txBox="1"/>
          <p:nvPr>
            <p:ph type="title"/>
          </p:nvPr>
        </p:nvSpPr>
        <p:spPr>
          <a:prstGeom prst="rect">
            <a:avLst/>
          </a:prstGeom>
        </p:spPr>
        <p:txBody>
          <a:bodyPr/>
          <a:lstStyle/>
          <a:p>
            <a:pPr/>
            <a:r>
              <a:t>IPP Production Printing Ext. v2.0</a:t>
            </a:r>
          </a:p>
        </p:txBody>
      </p:sp>
      <p:sp>
        <p:nvSpPr>
          <p:cNvPr id="202" name="Current prototype draft:…"/>
          <p:cNvSpPr txBox="1"/>
          <p:nvPr>
            <p:ph type="body" idx="1"/>
          </p:nvPr>
        </p:nvSpPr>
        <p:spPr>
          <a:prstGeom prst="rect">
            <a:avLst/>
          </a:prstGeom>
        </p:spPr>
        <p:txBody>
          <a:bodyPr/>
          <a:lstStyle/>
          <a:p>
            <a:pPr/>
            <a:r>
              <a:t>Current prototype draft:</a:t>
            </a:r>
          </a:p>
          <a:p>
            <a:pPr lvl="1"/>
            <a:r>
              <a:rPr u="sng">
                <a:hlinkClick r:id="rId3" invalidUrl="" action="" tgtFrame="" tooltip="" history="1" highlightClick="0" endSnd="0"/>
              </a:rPr>
              <a:t>https://ftp.pwg.org/pub/pwg/ipp/wd/wd-ippppx20-20190923-rev.pdf</a:t>
            </a:r>
          </a:p>
          <a:p>
            <a:pPr/>
            <a:r>
              <a:t>Revision of PWG 5100.3-2001:</a:t>
            </a:r>
          </a:p>
          <a:p>
            <a:pPr lvl="1"/>
            <a:r>
              <a:t>Addressed all issues/errata</a:t>
            </a:r>
          </a:p>
          <a:p>
            <a:pPr lvl="1"/>
            <a:r>
              <a:t>Finishing attributes were moved to PWG 5100.1-2017: IPP Finishings v2.1</a:t>
            </a:r>
          </a:p>
          <a:p>
            <a:pPr lvl="1"/>
            <a:r>
              <a:t>The "job-account-id", "job-accounting-user-id", "job-sheets-col", and "media-col" attributes were moved to PWG 5100.7-2019: IPP Job Extensions v2.0</a:t>
            </a:r>
          </a:p>
          <a:p>
            <a:pPr lvl="1"/>
            <a:r>
              <a:t>References to the old PWG 5100.4-2001 (Override Attributes) working draft have been removed since that specification was withdrawn</a:t>
            </a:r>
          </a:p>
          <a:p>
            <a:pPr/>
            <a:r>
              <a:t>Proposed schedule:</a:t>
            </a:r>
          </a:p>
          <a:p>
            <a:pPr lvl="1"/>
            <a:r>
              <a:t>Stable draft Q1 2020</a:t>
            </a:r>
          </a:p>
        </p:txBody>
      </p:sp>
      <p:sp>
        <p:nvSpPr>
          <p:cNvPr id="2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06"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07"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08"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09"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10" name="Break"/>
          <p:cNvSpPr txBox="1"/>
          <p:nvPr>
            <p:ph type="ctrTitle"/>
          </p:nvPr>
        </p:nvSpPr>
        <p:spPr>
          <a:prstGeom prst="rect">
            <a:avLst/>
          </a:prstGeom>
        </p:spPr>
        <p:txBody>
          <a:bodyPr/>
          <a:lstStyle/>
          <a:p>
            <a:pPr/>
            <a:r>
              <a:t>Break</a:t>
            </a:r>
          </a:p>
        </p:txBody>
      </p:sp>
      <p:sp>
        <p:nvSpPr>
          <p:cNvPr id="211" name="Resuming at 14:00 MDT"/>
          <p:cNvSpPr txBox="1"/>
          <p:nvPr>
            <p:ph type="subTitle" sz="half" idx="1"/>
          </p:nvPr>
        </p:nvSpPr>
        <p:spPr>
          <a:prstGeom prst="rect">
            <a:avLst/>
          </a:prstGeom>
        </p:spPr>
        <p:txBody>
          <a:bodyPr/>
          <a:lstStyle/>
          <a:p>
            <a:pPr/>
          </a:p>
          <a:p>
            <a:pPr>
              <a:defRPr i="1"/>
            </a:pPr>
            <a:r>
              <a:t>Resuming at 14:00 MDT</a:t>
            </a:r>
          </a:p>
        </p:txBody>
      </p:sp>
      <p:sp>
        <p:nvSpPr>
          <p:cNvPr id="2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1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19" name="IPP Enterprise Printing Extensions v2.0"/>
          <p:cNvSpPr txBox="1"/>
          <p:nvPr>
            <p:ph type="title"/>
          </p:nvPr>
        </p:nvSpPr>
        <p:spPr>
          <a:prstGeom prst="rect">
            <a:avLst/>
          </a:prstGeom>
        </p:spPr>
        <p:txBody>
          <a:bodyPr/>
          <a:lstStyle/>
          <a:p>
            <a:pPr/>
            <a:r>
              <a:t>IPP Enterprise Printing Extensions v2.0</a:t>
            </a:r>
          </a:p>
        </p:txBody>
      </p:sp>
      <p:sp>
        <p:nvSpPr>
          <p:cNvPr id="220" name="Current interim draft:…"/>
          <p:cNvSpPr txBox="1"/>
          <p:nvPr>
            <p:ph type="body" idx="1"/>
          </p:nvPr>
        </p:nvSpPr>
        <p:spPr>
          <a:prstGeom prst="rect">
            <a:avLst/>
          </a:prstGeom>
        </p:spPr>
        <p:txBody>
          <a:bodyPr/>
          <a:lstStyle/>
          <a:p>
            <a:pPr/>
            <a:r>
              <a:t>Current interim draft:</a:t>
            </a:r>
          </a:p>
          <a:p>
            <a:pPr lvl="1"/>
            <a:r>
              <a:rPr u="sng">
                <a:hlinkClick r:id="rId3" invalidUrl="" action="" tgtFrame="" tooltip="" history="1" highlightClick="0" endSnd="0"/>
              </a:rPr>
              <a:t>https://ftp.pwg.org/pub/pwg/ipp/wd/wd-ippepx20-20191010-rev.pdf</a:t>
            </a:r>
          </a:p>
          <a:p>
            <a:pPr/>
            <a:r>
              <a:t>Proposed schedule:</a:t>
            </a:r>
          </a:p>
          <a:p>
            <a:pPr lvl="1"/>
            <a:r>
              <a:t>Prototype draft in Q4 2019/Q1 2020</a:t>
            </a:r>
          </a:p>
        </p:txBody>
      </p:sp>
      <p:sp>
        <p:nvSpPr>
          <p:cNvPr id="2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2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2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26"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2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228"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229" name="IPP Workgroup Session, Day 2"/>
          <p:cNvSpPr txBox="1"/>
          <p:nvPr>
            <p:ph type="ctrTitle"/>
          </p:nvPr>
        </p:nvSpPr>
        <p:spPr>
          <a:prstGeom prst="rect">
            <a:avLst/>
          </a:prstGeom>
        </p:spPr>
        <p:txBody>
          <a:bodyPr/>
          <a:lstStyle/>
          <a:p>
            <a:pPr/>
            <a:r>
              <a:t>IPP Workgroup Session, Day 2</a:t>
            </a:r>
          </a:p>
        </p:txBody>
      </p:sp>
      <p:sp>
        <p:nvSpPr>
          <p:cNvPr id="230" name="November 21, 2019"/>
          <p:cNvSpPr txBox="1"/>
          <p:nvPr>
            <p:ph type="subTitle" sz="half" idx="1"/>
          </p:nvPr>
        </p:nvSpPr>
        <p:spPr>
          <a:prstGeom prst="rect">
            <a:avLst/>
          </a:prstGeom>
        </p:spPr>
        <p:txBody>
          <a:bodyPr/>
          <a:lstStyle>
            <a:lvl1pPr marR="40639">
              <a:spcBef>
                <a:spcPts val="500"/>
              </a:spcBef>
            </a:lvl1pPr>
          </a:lstStyle>
          <a:p>
            <a:pPr/>
            <a:r>
              <a:t>November 21, 2019</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3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37" name="PWG IP Policy"/>
          <p:cNvSpPr txBox="1"/>
          <p:nvPr>
            <p:ph type="title"/>
          </p:nvPr>
        </p:nvSpPr>
        <p:spPr>
          <a:prstGeom prst="rect">
            <a:avLst/>
          </a:prstGeom>
        </p:spPr>
        <p:txBody>
          <a:bodyPr/>
          <a:lstStyle/>
          <a:p>
            <a:pPr/>
            <a:r>
              <a:t>PWG IP Policy</a:t>
            </a:r>
          </a:p>
        </p:txBody>
      </p:sp>
      <p:sp>
        <p:nvSpPr>
          <p:cNvPr id="238"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2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7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79"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8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82" name="PWG IP Policy"/>
          <p:cNvSpPr txBox="1"/>
          <p:nvPr>
            <p:ph type="title"/>
          </p:nvPr>
        </p:nvSpPr>
        <p:spPr>
          <a:prstGeom prst="rect">
            <a:avLst/>
          </a:prstGeom>
        </p:spPr>
        <p:txBody>
          <a:bodyPr/>
          <a:lstStyle/>
          <a:p>
            <a:pPr/>
            <a:r>
              <a:t>PWG IP Policy</a:t>
            </a:r>
          </a:p>
        </p:txBody>
      </p:sp>
      <p:sp>
        <p:nvSpPr>
          <p:cNvPr id="83" name="&quot;This meeting is being held in accordance with the PWG Intellectual Property Policy&quot;…"/>
          <p:cNvSpPr txBox="1"/>
          <p:nvPr>
            <p:ph type="body" idx="1"/>
          </p:nvPr>
        </p:nvSpPr>
        <p:spPr>
          <a:prstGeom prst="rect">
            <a:avLst/>
          </a:prstGeom>
        </p:spPr>
        <p:txBody>
          <a:bodyPr/>
          <a:lstStyle/>
          <a:p>
            <a:pPr/>
            <a:r>
              <a:t>"This meeting is being held in accordance with the PWG Intellectual Property Policy"</a:t>
            </a:r>
          </a:p>
          <a:p>
            <a:pPr lvl="1"/>
            <a:r>
              <a:rPr u="sng">
                <a:hlinkClick r:id="rId3" invalidUrl="" action="" tgtFrame="" tooltip="" history="1" highlightClick="0" endSnd="0"/>
              </a:rPr>
              <a:t>http://www.pwg.org/chair/membership_docs/pwg-ip-policy.pdf</a:t>
            </a:r>
          </a:p>
          <a:p>
            <a:pPr/>
            <a:r>
              <a:t>TL;DR: Anything you say in a PWG meeting or email to a PWG address can be used in a PWG standard</a:t>
            </a:r>
          </a:p>
          <a:p>
            <a:pPr lvl="1"/>
            <a:r>
              <a:t>(but please do read the IP policy above if you haven't done so)</a:t>
            </a:r>
          </a:p>
        </p:txBody>
      </p:sp>
      <p:sp>
        <p:nvSpPr>
          <p:cNvPr id="8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46" name="Agenda"/>
          <p:cNvSpPr txBox="1"/>
          <p:nvPr>
            <p:ph type="title"/>
          </p:nvPr>
        </p:nvSpPr>
        <p:spPr>
          <a:prstGeom prst="rect">
            <a:avLst/>
          </a:prstGeom>
        </p:spPr>
        <p:txBody>
          <a:bodyPr/>
          <a:lstStyle/>
          <a:p>
            <a:pPr/>
            <a:r>
              <a:t>Agenda</a:t>
            </a:r>
          </a:p>
        </p:txBody>
      </p:sp>
      <p:graphicFrame>
        <p:nvGraphicFramePr>
          <p:cNvPr id="247"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248" name="November 21,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21, 2019 (US Mountain Daylight Time)</a:t>
            </a:r>
          </a:p>
        </p:txBody>
      </p:sp>
      <p:sp>
        <p:nvSpPr>
          <p:cNvPr id="24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5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5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5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5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56" name="IPP Encrypted Jobs and Docs. v1.0"/>
          <p:cNvSpPr txBox="1"/>
          <p:nvPr>
            <p:ph type="title"/>
          </p:nvPr>
        </p:nvSpPr>
        <p:spPr>
          <a:prstGeom prst="rect">
            <a:avLst/>
          </a:prstGeom>
        </p:spPr>
        <p:txBody>
          <a:bodyPr/>
          <a:lstStyle/>
          <a:p>
            <a:pPr/>
            <a:r>
              <a:t>IPP Encrypted Jobs and Docs. v1.0</a:t>
            </a:r>
          </a:p>
        </p:txBody>
      </p:sp>
      <p:sp>
        <p:nvSpPr>
          <p:cNvPr id="257"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https://ftp.pwg.org/pub/pwg/ipp/wd/wd-ipptrustnoone10-20190418-rev.pdf</a:t>
            </a:r>
          </a:p>
          <a:p>
            <a:pPr/>
            <a:r>
              <a:t>Summary:</a:t>
            </a:r>
          </a:p>
          <a:p>
            <a:pPr lvl="1"/>
            <a:r>
              <a:t>Goal is to provide end-to-end privacy and data integrity through intermediaries using existing public-key standards</a:t>
            </a:r>
          </a:p>
          <a:p>
            <a:pPr lvl="1"/>
            <a:r>
              <a:t>Defines new PGP-encrypted IPP message format, associated attributes, and operations</a:t>
            </a:r>
          </a:p>
          <a:p>
            <a:pPr/>
            <a:r>
              <a:t>Proposed schedule:</a:t>
            </a:r>
          </a:p>
          <a:p>
            <a:pPr lvl="1"/>
            <a:r>
              <a:t>Prototype draft Q1 2020</a:t>
            </a:r>
          </a:p>
        </p:txBody>
      </p:sp>
      <p:sp>
        <p:nvSpPr>
          <p:cNvPr id="25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0"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61"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62"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63"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64"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65" name="Job Accounting with IPP v1.0"/>
          <p:cNvSpPr txBox="1"/>
          <p:nvPr>
            <p:ph type="title"/>
          </p:nvPr>
        </p:nvSpPr>
        <p:spPr>
          <a:prstGeom prst="rect">
            <a:avLst/>
          </a:prstGeom>
        </p:spPr>
        <p:txBody>
          <a:bodyPr/>
          <a:lstStyle/>
          <a:p>
            <a:pPr/>
            <a:r>
              <a:t>Job Accounting with IPP v1.0</a:t>
            </a:r>
          </a:p>
        </p:txBody>
      </p:sp>
      <p:sp>
        <p:nvSpPr>
          <p:cNvPr id="266" name="Interim draft:…"/>
          <p:cNvSpPr txBox="1"/>
          <p:nvPr>
            <p:ph type="body" idx="1"/>
          </p:nvPr>
        </p:nvSpPr>
        <p:spPr>
          <a:prstGeom prst="rect">
            <a:avLst/>
          </a:prstGeom>
        </p:spPr>
        <p:txBody>
          <a:bodyPr/>
          <a:lstStyle/>
          <a:p>
            <a:pPr/>
            <a:r>
              <a:t>Interim draft:</a:t>
            </a:r>
          </a:p>
          <a:p>
            <a:pPr lvl="1"/>
            <a:r>
              <a:rPr u="sng">
                <a:hlinkClick r:id="rId3" invalidUrl="" action="" tgtFrame="" tooltip="" history="1" highlightClick="0" endSnd="0"/>
              </a:rPr>
              <a:t>https://ftp.pwg.org/pub/pwg/ipp/wd/wd-ippaccounting10-20191023.pdf</a:t>
            </a:r>
          </a:p>
          <a:p>
            <a:pPr/>
            <a:r>
              <a:t>Best Practice document defining how to support job accounting with existing IPP attributes and functionality</a:t>
            </a:r>
          </a:p>
          <a:p>
            <a:pPr lvl="1"/>
            <a:r>
              <a:t>Like the Implementor's Guide but for standards-based job accounting</a:t>
            </a:r>
          </a:p>
          <a:p>
            <a:pPr/>
            <a:r>
              <a:t>Next slides:</a:t>
            </a:r>
          </a:p>
          <a:p>
            <a:pPr lvl="1"/>
            <a:r>
              <a:t>Survey on the pwg-announce and IPP mailings lists</a:t>
            </a:r>
          </a:p>
          <a:p>
            <a:pPr lvl="1"/>
            <a:r>
              <a:t>Informed consent and optional metadata</a:t>
            </a:r>
          </a:p>
          <a:p>
            <a:pPr/>
            <a:r>
              <a:t>Proposed schedule:</a:t>
            </a:r>
          </a:p>
          <a:p>
            <a:pPr lvl="1"/>
            <a:r>
              <a:t>Prototype draft in Q1 2020</a:t>
            </a:r>
          </a:p>
        </p:txBody>
      </p:sp>
      <p:sp>
        <p:nvSpPr>
          <p:cNvPr id="267"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9"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0"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71"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72"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73"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74" name="RFC: Job Accounting and Managed Printing Solutions"/>
          <p:cNvSpPr txBox="1"/>
          <p:nvPr>
            <p:ph type="title"/>
          </p:nvPr>
        </p:nvSpPr>
        <p:spPr>
          <a:prstGeom prst="rect">
            <a:avLst/>
          </a:prstGeom>
        </p:spPr>
        <p:txBody>
          <a:bodyPr/>
          <a:lstStyle/>
          <a:p>
            <a:pPr/>
            <a:r>
              <a:t>RFC: Job Accounting and Managed Printing Solutions</a:t>
            </a:r>
          </a:p>
        </p:txBody>
      </p:sp>
      <p:sp>
        <p:nvSpPr>
          <p:cNvPr id="275" name="Posted a request for comments to the pwg-announce and IPP mailing lists:…"/>
          <p:cNvSpPr txBox="1"/>
          <p:nvPr>
            <p:ph type="body" idx="1"/>
          </p:nvPr>
        </p:nvSpPr>
        <p:spPr>
          <a:prstGeom prst="rect">
            <a:avLst/>
          </a:prstGeom>
        </p:spPr>
        <p:txBody>
          <a:bodyPr/>
          <a:lstStyle/>
          <a:p>
            <a:pPr/>
            <a:r>
              <a:t>Posted a request for comments to the pwg-announce and IPP mailing lists:</a:t>
            </a:r>
          </a:p>
          <a:p>
            <a:pPr lvl="1"/>
            <a:r>
              <a:rPr>
                <a:hlinkClick r:id="rId3" invalidUrl="" action="" tgtFrame="" tooltip="" history="1" highlightClick="0" endSnd="0"/>
              </a:rPr>
              <a:t>https://www.pwg.org/pipermail/pwg-announce/2019/003899.html</a:t>
            </a:r>
          </a:p>
          <a:p>
            <a:pPr lvl="1"/>
            <a:r>
              <a:rPr>
                <a:hlinkClick r:id="rId4" invalidUrl="" action="" tgtFrame="" tooltip="" history="1" highlightClick="0" endSnd="0"/>
              </a:rPr>
              <a:t>https://www.pwg.org/pipermail/ipp/2019/020275.html</a:t>
            </a:r>
          </a:p>
          <a:p>
            <a:pPr/>
            <a:r>
              <a:t>Received four responses so far</a:t>
            </a:r>
          </a:p>
          <a:p>
            <a:pPr lvl="1"/>
            <a:r>
              <a:t>Consensus is that the current set of IPP operation and Job Template attributes can provide all of the metadata needed</a:t>
            </a:r>
          </a:p>
          <a:p>
            <a:pPr lvl="1"/>
            <a:r>
              <a:t>One wants tighter security - OAuth for authentication and stricter policies for TLS certificates, with self-signed certificates seen as a security issue</a:t>
            </a:r>
          </a:p>
          <a:p>
            <a:pPr lvl="1"/>
            <a:r>
              <a:t>Two want a clearly defined workflow for accounting - what attributes to use, what authentication to use, TLS requirements, etc.</a:t>
            </a:r>
          </a:p>
          <a:p>
            <a:pPr lvl="1"/>
            <a:r>
              <a:t>One expressed a desire to treat an authenticated identity separate from an accounting identity</a:t>
            </a:r>
          </a:p>
          <a:p>
            <a:pPr lvl="1"/>
            <a:r>
              <a:t>Metadata can be required, e.g. an account number for billing, or "nice to have", e.g. what applications are being used</a:t>
            </a:r>
          </a:p>
        </p:txBody>
      </p:sp>
      <p:sp>
        <p:nvSpPr>
          <p:cNvPr id="276"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7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80"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1"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82"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83" name="Informed Consent and Optional Metadata"/>
          <p:cNvSpPr txBox="1"/>
          <p:nvPr>
            <p:ph type="title"/>
          </p:nvPr>
        </p:nvSpPr>
        <p:spPr>
          <a:prstGeom prst="rect">
            <a:avLst/>
          </a:prstGeom>
        </p:spPr>
        <p:txBody>
          <a:bodyPr/>
          <a:lstStyle/>
          <a:p>
            <a:pPr/>
            <a:r>
              <a:t>Informed Consent and Optional Metadata</a:t>
            </a:r>
          </a:p>
        </p:txBody>
      </p:sp>
      <p:sp>
        <p:nvSpPr>
          <p:cNvPr id="284" name="How to balance vendor and site needs/requirements with user privacy/regulatory (GDPR and others) compliance?…"/>
          <p:cNvSpPr txBox="1"/>
          <p:nvPr>
            <p:ph type="body" idx="1"/>
          </p:nvPr>
        </p:nvSpPr>
        <p:spPr>
          <a:prstGeom prst="rect">
            <a:avLst/>
          </a:prstGeom>
        </p:spPr>
        <p:txBody>
          <a:bodyPr/>
          <a:lstStyle/>
          <a:p>
            <a:pPr/>
            <a:r>
              <a:t>How to balance vendor and site needs/requirements with user privacy/regulatory (GDPR and others) compliance?</a:t>
            </a:r>
          </a:p>
          <a:p>
            <a:pPr lvl="1"/>
            <a:r>
              <a:t>Vendor/site needs can vary significantly</a:t>
            </a:r>
          </a:p>
          <a:p>
            <a:pPr lvl="1"/>
            <a:r>
              <a:t>Users need to know what information is being supplied and what is done with it, so that they can provide informed consent</a:t>
            </a:r>
          </a:p>
          <a:p>
            <a:pPr/>
            <a:r>
              <a:t>Printer (print service) can already list required attributes with "printer-mandatory-job-attributes (1setOf keyword)" Printer Description attribute</a:t>
            </a:r>
          </a:p>
          <a:p>
            <a:pPr lvl="1"/>
            <a:r>
              <a:t>New "printer-requested-job-attributes (1setOf keyword)" Printer Description attribute to list attributes that the Printer would like to see but are not required for Job submission</a:t>
            </a:r>
          </a:p>
          <a:p>
            <a:pPr lvl="1"/>
            <a:r>
              <a:t>Currently defined in the Job Accounting with IPP document, but could be moved to the IPP Driverless Printing Extensions (update of JPS3)</a:t>
            </a:r>
          </a:p>
          <a:p>
            <a:pPr/>
            <a:r>
              <a:t>Client can query these attributes prior to Job submission and display a consent dialog for the user</a:t>
            </a:r>
          </a:p>
        </p:txBody>
      </p:sp>
      <p:sp>
        <p:nvSpPr>
          <p:cNvPr id="285"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88"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289"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290"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291"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292" name="Informed Consent and Optional Metadata (con't)"/>
          <p:cNvSpPr txBox="1"/>
          <p:nvPr>
            <p:ph type="title"/>
          </p:nvPr>
        </p:nvSpPr>
        <p:spPr>
          <a:prstGeom prst="rect">
            <a:avLst/>
          </a:prstGeom>
        </p:spPr>
        <p:txBody>
          <a:bodyPr/>
          <a:lstStyle/>
          <a:p>
            <a:pPr/>
            <a:r>
              <a:t>Informed Consent and Optional Metadata (con't)</a:t>
            </a:r>
          </a:p>
        </p:txBody>
      </p:sp>
      <p:sp>
        <p:nvSpPr>
          <p:cNvPr id="29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pic>
        <p:nvPicPr>
          <p:cNvPr id="294" name="Image" descr="Image"/>
          <p:cNvPicPr>
            <a:picLocks noChangeAspect="1"/>
          </p:cNvPicPr>
          <p:nvPr/>
        </p:nvPicPr>
        <p:blipFill>
          <a:blip r:embed="rId3">
            <a:extLst/>
          </a:blip>
          <a:stretch>
            <a:fillRect/>
          </a:stretch>
        </p:blipFill>
        <p:spPr>
          <a:xfrm>
            <a:off x="787400" y="2040792"/>
            <a:ext cx="11430001" cy="6789616"/>
          </a:xfrm>
          <a:prstGeom prst="rect">
            <a:avLst/>
          </a:prstGeom>
        </p:spPr>
      </p:pic>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297"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298"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299"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0"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01" name="Break"/>
          <p:cNvSpPr txBox="1"/>
          <p:nvPr>
            <p:ph type="ctrTitle"/>
          </p:nvPr>
        </p:nvSpPr>
        <p:spPr>
          <a:prstGeom prst="rect">
            <a:avLst/>
          </a:prstGeom>
        </p:spPr>
        <p:txBody>
          <a:bodyPr/>
          <a:lstStyle/>
          <a:p>
            <a:pPr/>
            <a:r>
              <a:t>Break</a:t>
            </a:r>
          </a:p>
        </p:txBody>
      </p:sp>
      <p:sp>
        <p:nvSpPr>
          <p:cNvPr id="302" name="Resuming at 14:00 MDT"/>
          <p:cNvSpPr txBox="1"/>
          <p:nvPr>
            <p:ph type="subTitle" sz="half" idx="1"/>
          </p:nvPr>
        </p:nvSpPr>
        <p:spPr>
          <a:prstGeom prst="rect">
            <a:avLst/>
          </a:prstGeom>
        </p:spPr>
        <p:txBody>
          <a:bodyPr/>
          <a:lstStyle/>
          <a:p>
            <a:pPr/>
          </a:p>
          <a:p>
            <a:pPr>
              <a:defRPr i="1"/>
            </a:pPr>
            <a:r>
              <a:t>Resuming at 14:00 MDT</a:t>
            </a:r>
          </a:p>
        </p:txBody>
      </p:sp>
      <p:sp>
        <p:nvSpPr>
          <p:cNvPr id="303"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0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0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0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0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0" name="3D Printing Liaisons"/>
          <p:cNvSpPr txBox="1"/>
          <p:nvPr>
            <p:ph type="title"/>
          </p:nvPr>
        </p:nvSpPr>
        <p:spPr>
          <a:prstGeom prst="rect">
            <a:avLst/>
          </a:prstGeom>
        </p:spPr>
        <p:txBody>
          <a:bodyPr/>
          <a:lstStyle/>
          <a:p>
            <a:pPr/>
            <a:r>
              <a:t>3D Printing Liaisons</a:t>
            </a:r>
          </a:p>
        </p:txBody>
      </p:sp>
      <p:sp>
        <p:nvSpPr>
          <p:cNvPr id="311" name="America Makes…"/>
          <p:cNvSpPr txBox="1"/>
          <p:nvPr>
            <p:ph type="body" idx="1"/>
          </p:nvPr>
        </p:nvSpPr>
        <p:spPr>
          <a:prstGeom prst="rect">
            <a:avLst/>
          </a:prstGeom>
        </p:spPr>
        <p:txBody>
          <a:bodyPr/>
          <a:lstStyle/>
          <a:p>
            <a:pPr marL="383539" indent="-342899">
              <a:defRPr sz="2800"/>
            </a:pPr>
            <a:r>
              <a:t>America Makes</a:t>
            </a:r>
          </a:p>
          <a:p>
            <a:pPr lvl="1" marL="840739" indent="-342899">
              <a:defRPr sz="2800"/>
            </a:pPr>
            <a:r>
              <a:rPr u="sng">
                <a:hlinkClick r:id="rId3" invalidUrl="" action="" tgtFrame="" tooltip="" history="1" highlightClick="0" endSnd="0"/>
              </a:rPr>
              <a:t>https://www.americamakes.us/</a:t>
            </a:r>
          </a:p>
          <a:p>
            <a:pPr marL="383539" indent="-342899">
              <a:defRPr sz="2800"/>
            </a:pPr>
            <a:r>
              <a:t>ASTM Committee F42 on Additive Manufacturing Technologies</a:t>
            </a:r>
          </a:p>
          <a:p>
            <a:pPr lvl="1">
              <a:defRPr sz="2200"/>
            </a:pPr>
            <a:r>
              <a:rPr u="sng">
                <a:hlinkClick r:id="rId4" invalidUrl="" action="" tgtFrame="" tooltip="" history="1" highlightClick="0" endSnd="0"/>
              </a:rPr>
              <a:t>https://www.astm.org/COMMITTEE/F42.htm</a:t>
            </a:r>
          </a:p>
          <a:p>
            <a:pPr marL="383539" indent="-342899">
              <a:defRPr sz="2800"/>
            </a:pPr>
            <a:r>
              <a:t>ISO/IEC JTC 1 WG 12 3D Printing and Scanning eCommittee</a:t>
            </a:r>
          </a:p>
          <a:p>
            <a:pPr lvl="1">
              <a:defRPr sz="2200"/>
            </a:pPr>
            <a:r>
              <a:rPr u="sng">
                <a:hlinkClick r:id="rId5" invalidUrl="" action="" tgtFrame="" tooltip="" history="1" highlightClick="0" endSnd="0"/>
              </a:rPr>
              <a:t>https://isotc.iso.org/livelink/livelink?func=ll&amp;objId=19905763&amp;objAction=browse&amp;viewType=1</a:t>
            </a:r>
          </a:p>
          <a:p>
            <a:pPr lvl="1">
              <a:defRPr sz="2200"/>
            </a:pPr>
            <a:r>
              <a:t>Participation in the ISO initiative is currently via INCITS (supports US TAG)</a:t>
            </a:r>
          </a:p>
          <a:p>
            <a:pPr lvl="1">
              <a:defRPr sz="2200"/>
            </a:pPr>
            <a:r>
              <a:t>ISTO working with INCITS to engage with official PWG liaison agreement</a:t>
            </a:r>
          </a:p>
          <a:p>
            <a:pPr lvl="1">
              <a:defRPr sz="2200"/>
            </a:pPr>
            <a:r>
              <a:t>INCITS also working on "4D printing" (moving parts)</a:t>
            </a:r>
          </a:p>
          <a:p>
            <a:pPr marL="326390" indent="-285750">
              <a:spcBef>
                <a:spcPts val="600"/>
              </a:spcBef>
              <a:defRPr sz="2200"/>
            </a:pPr>
            <a:r>
              <a:t>3DHEALS (Bioprinting/Healthcare)</a:t>
            </a:r>
          </a:p>
          <a:p>
            <a:pPr lvl="1">
              <a:defRPr sz="2200"/>
            </a:pPr>
            <a:r>
              <a:t>Paul attended Boston, MA meeting on July 18, 2019</a:t>
            </a:r>
          </a:p>
          <a:p>
            <a:pPr lvl="1">
              <a:defRPr sz="2200"/>
            </a:pPr>
            <a:r>
              <a:rPr u="sng">
                <a:hlinkClick r:id="rId6" invalidUrl="" action="" tgtFrame="" tooltip="" history="1" highlightClick="0" endSnd="0"/>
              </a:rPr>
              <a:t>https://3dheals.com/boston-annual-summer-event</a:t>
            </a:r>
          </a:p>
        </p:txBody>
      </p:sp>
      <p:sp>
        <p:nvSpPr>
          <p:cNvPr id="312"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1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1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1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1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19" name="3D Printing Liaisons (con't)"/>
          <p:cNvSpPr txBox="1"/>
          <p:nvPr>
            <p:ph type="title"/>
          </p:nvPr>
        </p:nvSpPr>
        <p:spPr>
          <a:prstGeom prst="rect">
            <a:avLst/>
          </a:prstGeom>
        </p:spPr>
        <p:txBody>
          <a:bodyPr/>
          <a:lstStyle/>
          <a:p>
            <a:pPr/>
            <a:r>
              <a:t>3D Printing Liaisons (con't)</a:t>
            </a:r>
          </a:p>
        </p:txBody>
      </p:sp>
      <p:sp>
        <p:nvSpPr>
          <p:cNvPr id="320" name="3D PDF Consortium…"/>
          <p:cNvSpPr txBox="1"/>
          <p:nvPr>
            <p:ph type="body" idx="1"/>
          </p:nvPr>
        </p:nvSpPr>
        <p:spPr>
          <a:prstGeom prst="rect">
            <a:avLst/>
          </a:prstGeom>
        </p:spPr>
        <p:txBody>
          <a:bodyPr/>
          <a:lstStyle/>
          <a:p>
            <a:pPr marL="383539" indent="-342899">
              <a:defRPr sz="2800"/>
            </a:pPr>
            <a:r>
              <a:t>3D PDF Consortium</a:t>
            </a:r>
          </a:p>
          <a:p>
            <a:pPr lvl="1">
              <a:defRPr sz="2200"/>
            </a:pPr>
            <a:r>
              <a:rPr u="sng">
                <a:hlinkClick r:id="rId3" invalidUrl="" action="" tgtFrame="" tooltip="" history="1" highlightClick="0" endSnd="0"/>
              </a:rPr>
              <a:t>https://www.3dpdfconsortium.org</a:t>
            </a:r>
          </a:p>
          <a:p>
            <a:pPr lvl="1">
              <a:defRPr sz="2200"/>
            </a:pPr>
            <a:r>
              <a:t>Y.1447 semantics are not fully aligned with PWG semantics</a:t>
            </a:r>
          </a:p>
          <a:p>
            <a:pPr marL="383539" indent="-342899">
              <a:defRPr sz="2800"/>
            </a:pPr>
            <a:r>
              <a:t>3D Concrete Printing Standards Development</a:t>
            </a:r>
          </a:p>
          <a:p>
            <a:pPr lvl="1">
              <a:defRPr sz="2200"/>
            </a:pPr>
            <a:r>
              <a:t>ACI, ASTM, NIST</a:t>
            </a:r>
          </a:p>
          <a:p>
            <a:pPr lvl="1">
              <a:defRPr sz="2200"/>
            </a:pPr>
            <a:r>
              <a:t>September 2019 - NIST meeting in Gaithersburg MD</a:t>
            </a:r>
          </a:p>
          <a:p>
            <a:pPr lvl="1">
              <a:defRPr sz="2200"/>
            </a:pPr>
            <a:r>
              <a:t>November 21-22, 2019 - 1st Int'l Conference on 3D Printing &amp; Transportation - Wash, DC</a:t>
            </a:r>
          </a:p>
          <a:p>
            <a:pPr lvl="2" marL="1240789" indent="-285750">
              <a:spcBef>
                <a:spcPts val="600"/>
              </a:spcBef>
              <a:defRPr sz="2200"/>
            </a:pPr>
            <a:r>
              <a:rPr u="sng">
                <a:hlinkClick r:id="rId4" invalidUrl="" action="" tgtFrame="" tooltip="" history="1" highlightClick="0" endSnd="0"/>
              </a:rPr>
              <a:t>http://www.cvent.com/events/1st-international-conference-on-3d-printing-and-transportation/event-summary-2668ecc14e21461c962dc49841c84aee.aspx</a:t>
            </a:r>
          </a:p>
          <a:p>
            <a:pPr lvl="2" marL="1240789" indent="-285750">
              <a:spcBef>
                <a:spcPts val="600"/>
              </a:spcBef>
              <a:defRPr sz="2200"/>
            </a:pPr>
            <a:r>
              <a:t>Transportation Research Board (high precision manufacturing)</a:t>
            </a:r>
          </a:p>
          <a:p>
            <a:pPr lvl="1">
              <a:defRPr sz="2200"/>
            </a:pPr>
            <a:r>
              <a:t>July 6-8, 2020 - Digital Concrete 2020 - Eindhoven University, Netherlands</a:t>
            </a:r>
          </a:p>
          <a:p>
            <a:pPr lvl="2" marL="1240789" indent="-285750">
              <a:spcBef>
                <a:spcPts val="600"/>
              </a:spcBef>
              <a:defRPr sz="2200"/>
            </a:pPr>
            <a:r>
              <a:t>https://digitalconcrete2020.com/</a:t>
            </a:r>
          </a:p>
          <a:p>
            <a:pPr marL="383539" indent="-342899">
              <a:defRPr sz="2800"/>
            </a:pPr>
            <a:r>
              <a:t>3MF Consortium</a:t>
            </a:r>
          </a:p>
          <a:p>
            <a:pPr lvl="1">
              <a:defRPr sz="2200"/>
            </a:pPr>
            <a:r>
              <a:rPr u="sng">
                <a:hlinkClick r:id="rId5" invalidUrl="" action="" tgtFrame="" tooltip="" history="1" highlightClick="0" endSnd="0"/>
              </a:rPr>
              <a:t>https://www.3mf.io</a:t>
            </a:r>
          </a:p>
        </p:txBody>
      </p:sp>
      <p:sp>
        <p:nvSpPr>
          <p:cNvPr id="321"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24" name="The Printer Working Group"/>
          <p:cNvSpPr txBox="1"/>
          <p:nvPr/>
        </p:nvSpPr>
        <p:spPr>
          <a:xfrm>
            <a:off x="596900" y="3644900"/>
            <a:ext cx="8208297" cy="715827"/>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a:defRPr b="1" sz="5000">
                <a:solidFill>
                  <a:srgbClr val="5D70B7"/>
                </a:solidFill>
                <a:uFill>
                  <a:solidFill>
                    <a:srgbClr val="5D70B7"/>
                  </a:solidFill>
                </a:uFill>
              </a:defRPr>
            </a:lvl1pPr>
          </a:lstStyle>
          <a:p>
            <a:pPr/>
            <a:r>
              <a:t>The Printer Working Group</a:t>
            </a:r>
          </a:p>
        </p:txBody>
      </p:sp>
      <p:pic>
        <p:nvPicPr>
          <p:cNvPr id="325" name="pwg-transparency.png" descr="pwg-transparency.png"/>
          <p:cNvPicPr>
            <a:picLocks noChangeAspect="1"/>
          </p:cNvPicPr>
          <p:nvPr/>
        </p:nvPicPr>
        <p:blipFill>
          <a:blip r:embed="rId2">
            <a:extLst/>
          </a:blip>
          <a:stretch>
            <a:fillRect/>
          </a:stretch>
        </p:blipFill>
        <p:spPr>
          <a:xfrm>
            <a:off x="647700" y="647700"/>
            <a:ext cx="2709334" cy="2942038"/>
          </a:xfrm>
          <a:prstGeom prst="rect">
            <a:avLst/>
          </a:prstGeom>
        </p:spPr>
      </p:pic>
      <p:sp>
        <p:nvSpPr>
          <p:cNvPr id="326" name="Copyright © 2019 The Printer Working Group. All rights reserved. The IPP Everywhere and PWG logos are trademarks of the IEEE-ISTO."/>
          <p:cNvSpPr txBox="1"/>
          <p:nvPr/>
        </p:nvSpPr>
        <p:spPr>
          <a:xfrm>
            <a:off x="177800" y="9484642"/>
            <a:ext cx="121539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27" name="®"/>
          <p:cNvSpPr txBox="1"/>
          <p:nvPr/>
        </p:nvSpPr>
        <p:spPr>
          <a:xfrm>
            <a:off x="3289300" y="3378200"/>
            <a:ext cx="373805" cy="29898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1400"/>
            </a:lvl1pPr>
          </a:lstStyle>
          <a:p>
            <a:pPr/>
            <a:r>
              <a:t>®</a:t>
            </a:r>
          </a:p>
        </p:txBody>
      </p:sp>
      <p:sp>
        <p:nvSpPr>
          <p:cNvPr id="328" name="Next Steps"/>
          <p:cNvSpPr txBox="1"/>
          <p:nvPr>
            <p:ph type="ctrTitle"/>
          </p:nvPr>
        </p:nvSpPr>
        <p:spPr>
          <a:prstGeom prst="rect">
            <a:avLst/>
          </a:prstGeom>
        </p:spPr>
        <p:txBody>
          <a:bodyPr/>
          <a:lstStyle/>
          <a:p>
            <a:pPr/>
            <a:r>
              <a:t>Next Steps</a:t>
            </a:r>
          </a:p>
        </p:txBody>
      </p:sp>
      <p:sp>
        <p:nvSpPr>
          <p:cNvPr id="329" name="Body"/>
          <p:cNvSpPr txBox="1"/>
          <p:nvPr>
            <p:ph type="subTitle" sz="half" idx="1"/>
          </p:nvPr>
        </p:nvSpPr>
        <p:spPr>
          <a:prstGeom prst="rect">
            <a:avLst/>
          </a:prstGeom>
        </p:spPr>
        <p:txBody>
          <a:bodyPr/>
          <a:lstStyle/>
          <a:p>
            <a:pPr/>
          </a:p>
        </p:txBody>
      </p:sp>
      <p:sp>
        <p:nvSpPr>
          <p:cNvPr id="33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8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8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8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9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91" name="Agenda"/>
          <p:cNvSpPr txBox="1"/>
          <p:nvPr>
            <p:ph type="title"/>
          </p:nvPr>
        </p:nvSpPr>
        <p:spPr>
          <a:prstGeom prst="rect">
            <a:avLst/>
          </a:prstGeom>
        </p:spPr>
        <p:txBody>
          <a:bodyPr/>
          <a:lstStyle/>
          <a:p>
            <a:pPr/>
            <a:r>
              <a:t>Agenda</a:t>
            </a:r>
          </a:p>
        </p:txBody>
      </p:sp>
      <p:graphicFrame>
        <p:nvGraphicFramePr>
          <p:cNvPr id="92" name="Table"/>
          <p:cNvGraphicFramePr/>
          <p:nvPr/>
        </p:nvGraphicFramePr>
        <p:xfrm>
          <a:off x="1441449" y="2608965"/>
          <a:ext cx="10147301" cy="3552259"/>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670870"/>
                <a:gridCol w="7476429"/>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09:00 - 10:00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PWG Plenary</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10:00 - 10:30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Status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10:30 - 11:00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Everywhere</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System Service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12:00 - 12:30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Driverless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Production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Enterprise Printing Ext v2.0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93" name="November 20,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20, 2019 (US Mountain Daylight Time)</a:t>
            </a:r>
          </a:p>
        </p:txBody>
      </p:sp>
      <p:sp>
        <p:nvSpPr>
          <p:cNvPr id="9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3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3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3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3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37" name="Next Steps"/>
          <p:cNvSpPr txBox="1"/>
          <p:nvPr>
            <p:ph type="title"/>
          </p:nvPr>
        </p:nvSpPr>
        <p:spPr>
          <a:prstGeom prst="rect">
            <a:avLst/>
          </a:prstGeom>
        </p:spPr>
        <p:txBody>
          <a:bodyPr/>
          <a:lstStyle/>
          <a:p>
            <a:pPr/>
            <a:r>
              <a:t>Next Steps</a:t>
            </a:r>
          </a:p>
        </p:txBody>
      </p:sp>
      <p:sp>
        <p:nvSpPr>
          <p:cNvPr id="338" name="IPP Encrypted Jobs and Documents v1.0 (Mike/Smith)…"/>
          <p:cNvSpPr txBox="1"/>
          <p:nvPr>
            <p:ph type="body" idx="1"/>
          </p:nvPr>
        </p:nvSpPr>
        <p:spPr>
          <a:prstGeom prst="rect">
            <a:avLst/>
          </a:prstGeom>
        </p:spPr>
        <p:txBody>
          <a:bodyPr/>
          <a:lstStyle/>
          <a:p>
            <a:pPr/>
            <a:r>
              <a:t>IPP Encrypted Jobs and Documents v1.0 (Mike/Smith)</a:t>
            </a:r>
          </a:p>
          <a:p>
            <a:pPr lvl="1"/>
            <a:r>
              <a:t>Prototype draft in Q1 2020</a:t>
            </a:r>
          </a:p>
          <a:p>
            <a:pPr/>
            <a:r>
              <a:t>IPP Enterprise Printing Extensions v2.0 (Smith)</a:t>
            </a:r>
          </a:p>
          <a:p>
            <a:pPr lvl="1"/>
            <a:r>
              <a:t>Prototype draft in Q4 2019/Q1 2020</a:t>
            </a:r>
          </a:p>
          <a:p>
            <a:pPr/>
            <a:r>
              <a:t>IPP Everywhere and Self-Certification v1.1 (Mike/Smith)</a:t>
            </a:r>
          </a:p>
          <a:p>
            <a:pPr lvl="1"/>
            <a:r>
              <a:t>Stable working drafts/beta tools in Q4 2019/Q1 2020</a:t>
            </a:r>
          </a:p>
          <a:p>
            <a:pPr/>
            <a:r>
              <a:t>IPP Driverless Printing Extensions v2.0 (Smith)</a:t>
            </a:r>
          </a:p>
          <a:p>
            <a:pPr lvl="1"/>
            <a:r>
              <a:t>Prototype draft in Q4 2019/Q1 2020</a:t>
            </a:r>
          </a:p>
          <a:p>
            <a:pPr/>
            <a:r>
              <a:t>IPP Production Printing Extensions v2.0 (Mike)</a:t>
            </a:r>
          </a:p>
          <a:p>
            <a:pPr lvl="1"/>
            <a:r>
              <a:t>Stable draft in Q1 2020</a:t>
            </a:r>
          </a:p>
          <a:p>
            <a:pPr/>
            <a:r>
              <a:t>IPP System Service v1.0 (Ira/Mike)</a:t>
            </a:r>
          </a:p>
          <a:p>
            <a:pPr lvl="1"/>
            <a:r>
              <a:t>PWG Formal Vote ends November ??, 2019</a:t>
            </a:r>
          </a:p>
          <a:p>
            <a:pPr/>
            <a:r>
              <a:t>Job Accounting with IPP v1.0 (Mike)</a:t>
            </a:r>
          </a:p>
          <a:p>
            <a:pPr lvl="1"/>
            <a:r>
              <a:t>Prototype draft in Q1 2020</a:t>
            </a:r>
          </a:p>
        </p:txBody>
      </p:sp>
      <p:sp>
        <p:nvSpPr>
          <p:cNvPr id="339"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41"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342"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343"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344"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345"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346" name="More Information"/>
          <p:cNvSpPr txBox="1"/>
          <p:nvPr>
            <p:ph type="title"/>
          </p:nvPr>
        </p:nvSpPr>
        <p:spPr>
          <a:prstGeom prst="rect">
            <a:avLst/>
          </a:prstGeom>
        </p:spPr>
        <p:txBody>
          <a:bodyPr/>
          <a:lstStyle/>
          <a:p>
            <a:pPr/>
            <a:r>
              <a:t>More Information</a:t>
            </a:r>
          </a:p>
        </p:txBody>
      </p:sp>
      <p:sp>
        <p:nvSpPr>
          <p:cNvPr id="347" name="We welcome participation from all interested parties…"/>
          <p:cNvSpPr txBox="1"/>
          <p:nvPr>
            <p:ph type="body" idx="1"/>
          </p:nvPr>
        </p:nvSpPr>
        <p:spPr>
          <a:prstGeom prst="rect">
            <a:avLst/>
          </a:prstGeom>
        </p:spPr>
        <p:txBody>
          <a:bodyPr/>
          <a:lstStyle/>
          <a:p>
            <a:pPr/>
            <a:r>
              <a:t>We welcome participation from all interested parties</a:t>
            </a:r>
          </a:p>
          <a:p>
            <a:pPr/>
            <a:r>
              <a:t>IPP Working Group web page</a:t>
            </a:r>
          </a:p>
          <a:p>
            <a:pPr lvl="1"/>
            <a:r>
              <a:rPr u="sng">
                <a:hlinkClick r:id="rId3" invalidUrl="" action="" tgtFrame="" tooltip="" history="1" highlightClick="0" endSnd="0"/>
              </a:rPr>
              <a:t>https://www.pwg.org/ipp/index.html</a:t>
            </a:r>
            <a:r>
              <a:t> </a:t>
            </a:r>
          </a:p>
          <a:p>
            <a:pPr/>
            <a:r>
              <a:t>Subscribe to the IPP mailing list </a:t>
            </a:r>
          </a:p>
          <a:p>
            <a:pPr lvl="1"/>
            <a:r>
              <a:rPr u="sng">
                <a:hlinkClick r:id="rId4" invalidUrl="" action="" tgtFrame="" tooltip="" history="1" highlightClick="0" endSnd="0"/>
              </a:rPr>
              <a:t>https://www.pwg.org/mailman/listinfo/ipp</a:t>
            </a:r>
          </a:p>
          <a:p>
            <a:pPr/>
            <a:r>
              <a:t>IPP WG holds bi-weekly phone conferences announced on the IPP mailing list</a:t>
            </a:r>
          </a:p>
          <a:p>
            <a:pPr lvl="1"/>
            <a:r>
              <a:t>Next conference calls scheduled for Thursday, December 5 and 19, 2019 at 3pm ET</a:t>
            </a:r>
          </a:p>
        </p:txBody>
      </p:sp>
      <p:sp>
        <p:nvSpPr>
          <p:cNvPr id="348" name="Slide Number"/>
          <p:cNvSpPr txBox="1"/>
          <p:nvPr>
            <p:ph type="sldNum" sz="quarter" idx="2"/>
          </p:nvPr>
        </p:nvSpPr>
        <p:spPr>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97"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98"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9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0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01" name="Agenda"/>
          <p:cNvSpPr txBox="1"/>
          <p:nvPr>
            <p:ph type="title"/>
          </p:nvPr>
        </p:nvSpPr>
        <p:spPr>
          <a:prstGeom prst="rect">
            <a:avLst/>
          </a:prstGeom>
        </p:spPr>
        <p:txBody>
          <a:bodyPr/>
          <a:lstStyle/>
          <a:p>
            <a:pPr/>
            <a:r>
              <a:t>Agenda</a:t>
            </a:r>
          </a:p>
        </p:txBody>
      </p:sp>
      <p:graphicFrame>
        <p:nvGraphicFramePr>
          <p:cNvPr id="102" name="Table"/>
          <p:cNvGraphicFramePr/>
          <p:nvPr/>
        </p:nvGraphicFramePr>
        <p:xfrm>
          <a:off x="1441449" y="2608965"/>
          <a:ext cx="10517038" cy="3771901"/>
        </p:xfrm>
        <a:graphic xmlns:a="http://schemas.openxmlformats.org/drawingml/2006/main">
          <a:graphicData uri="http://schemas.openxmlformats.org/drawingml/2006/table">
            <a:tbl>
              <a:tblPr firstCol="0" firstRow="1" lastCol="0" lastRow="0" bandCol="0" bandRow="1" rtl="0">
                <a:tableStyleId>{8F44A2F1-9E1F-4B54-A3A2-5F16C0AD49E2}</a:tableStyleId>
              </a:tblPr>
              <a:tblGrid>
                <a:gridCol w="2503061"/>
                <a:gridCol w="8013975"/>
              </a:tblGrid>
              <a:tr h="488950">
                <a:tc>
                  <a:txBody>
                    <a:bodyPr/>
                    <a:lstStyle/>
                    <a:p>
                      <a:pPr marR="57799" algn="l" defTabSz="1295400">
                        <a:spcBef>
                          <a:spcPts val="600"/>
                        </a:spcBef>
                        <a:tabLst>
                          <a:tab pos="1295400" algn="l"/>
                        </a:tabLst>
                        <a:defRPr sz="1800">
                          <a:uFillTx/>
                        </a:defRPr>
                      </a:pPr>
                      <a:r>
                        <a:rPr sz="2400">
                          <a:uFill>
                            <a:solidFill>
                              <a:srgbClr val="000000"/>
                            </a:solidFill>
                          </a:uFill>
                          <a:sym typeface="Verdana"/>
                        </a:rPr>
                        <a:t>When</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What</a:t>
                      </a:r>
                    </a:p>
                  </a:txBody>
                  <a:tcPr marL="50800" marR="50800" marT="50800" marB="50800" anchor="t" anchorCtr="0" horzOverflow="overflow">
                    <a:lnL w="0">
                      <a:miter lim="400000"/>
                    </a:lnL>
                    <a:lnR w="0">
                      <a:miter lim="400000"/>
                    </a:lnR>
                    <a:lnT w="0">
                      <a:miter lim="400000"/>
                    </a:lnT>
                    <a:lnB w="38100">
                      <a:solidFill>
                        <a:srgbClr val="515151"/>
                      </a:solidFill>
                      <a:miter lim="400000"/>
                    </a:lnB>
                  </a:tcPr>
                </a:tc>
              </a:tr>
              <a:tr h="495300">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09:00 - 11:00</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solidFill>
                            <a:srgbClr val="A6AAA9"/>
                          </a:solidFill>
                          <a:uFill>
                            <a:solidFill>
                              <a:srgbClr val="000000"/>
                            </a:solidFill>
                          </a:uFill>
                          <a:sym typeface="Verdana"/>
                        </a:rPr>
                        <a:t>IDS WG: Status and Discussion</a:t>
                      </a:r>
                    </a:p>
                  </a:txBody>
                  <a:tcPr marL="50800" marR="50800" marT="50800" marB="50800" anchor="t" anchorCtr="0" horzOverflow="overflow">
                    <a:lnL w="0">
                      <a:miter lim="400000"/>
                    </a:lnL>
                    <a:lnR w="0">
                      <a:miter lim="400000"/>
                    </a:lnR>
                    <a:lnT w="381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11:00 - 11:30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Lunch</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11:30 - 12:30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IPP Encrypted Jobs and Documents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12:30 - 13:30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Job Accounting with IPP v1.0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13:30 - 14:00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Break</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14:00 - 14:45</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3D Printing Liaisons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r h="482600">
                <a:tc>
                  <a:txBody>
                    <a:bodyPr/>
                    <a:lstStyle/>
                    <a:p>
                      <a:pPr marR="57799" algn="l" defTabSz="1295400">
                        <a:spcBef>
                          <a:spcPts val="600"/>
                        </a:spcBef>
                        <a:tabLst>
                          <a:tab pos="1295400" algn="l"/>
                        </a:tabLst>
                        <a:defRPr sz="1800">
                          <a:uFillTx/>
                        </a:defRPr>
                      </a:pPr>
                      <a:r>
                        <a:rPr sz="2400">
                          <a:uFill>
                            <a:solidFill>
                              <a:srgbClr val="000000"/>
                            </a:solidFill>
                          </a:uFill>
                          <a:sym typeface="Verdana"/>
                        </a:rPr>
                        <a:t>14:45 - 15:00</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c>
                  <a:txBody>
                    <a:bodyPr/>
                    <a:lstStyle/>
                    <a:p>
                      <a:pPr marR="57799" algn="l" defTabSz="1295400">
                        <a:spcBef>
                          <a:spcPts val="600"/>
                        </a:spcBef>
                        <a:tabLst>
                          <a:tab pos="1295400" algn="l"/>
                        </a:tabLst>
                        <a:defRPr sz="1800">
                          <a:uFillTx/>
                        </a:defRPr>
                      </a:pPr>
                      <a:r>
                        <a:rPr sz="2400">
                          <a:uFill>
                            <a:solidFill>
                              <a:srgbClr val="000000"/>
                            </a:solidFill>
                          </a:uFill>
                          <a:sym typeface="Verdana"/>
                        </a:rPr>
                        <a:t>IPP WG: Next Steps</a:t>
                      </a:r>
                    </a:p>
                  </a:txBody>
                  <a:tcPr marL="50800" marR="50800" marT="50800" marB="50800" anchor="t" anchorCtr="0" horzOverflow="overflow">
                    <a:lnL w="0">
                      <a:miter lim="400000"/>
                    </a:lnL>
                    <a:lnR w="0">
                      <a:miter lim="400000"/>
                    </a:lnR>
                    <a:lnT w="12700">
                      <a:solidFill>
                        <a:srgbClr val="515151"/>
                      </a:solidFill>
                      <a:miter lim="400000"/>
                    </a:lnT>
                    <a:lnB w="12700">
                      <a:solidFill>
                        <a:srgbClr val="515151"/>
                      </a:solidFill>
                      <a:miter lim="400000"/>
                    </a:lnB>
                  </a:tcPr>
                </a:tc>
              </a:tr>
            </a:tbl>
          </a:graphicData>
        </a:graphic>
      </p:graphicFrame>
      <p:sp>
        <p:nvSpPr>
          <p:cNvPr id="103" name="November 21, 2019 (US Mountain Daylight Time)"/>
          <p:cNvSpPr txBox="1"/>
          <p:nvPr/>
        </p:nvSpPr>
        <p:spPr>
          <a:xfrm>
            <a:off x="1416050" y="1997334"/>
            <a:ext cx="10147301" cy="54592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defRPr b="1" sz="3100"/>
            </a:lvl1pPr>
          </a:lstStyle>
          <a:p>
            <a:pPr/>
            <a:r>
              <a:t>November 21, 2019 (US Mountain Daylight Time)</a:t>
            </a:r>
          </a:p>
        </p:txBody>
      </p:sp>
      <p:sp>
        <p:nvSpPr>
          <p:cNvPr id="104"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07"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08"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09"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0"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11" name="Charter"/>
          <p:cNvSpPr txBox="1"/>
          <p:nvPr>
            <p:ph type="title"/>
          </p:nvPr>
        </p:nvSpPr>
        <p:spPr>
          <a:prstGeom prst="rect">
            <a:avLst/>
          </a:prstGeom>
        </p:spPr>
        <p:txBody>
          <a:bodyPr/>
          <a:lstStyle/>
          <a:p>
            <a:pPr/>
            <a:r>
              <a:t>Charter</a:t>
            </a:r>
          </a:p>
        </p:txBody>
      </p:sp>
      <p:sp>
        <p:nvSpPr>
          <p:cNvPr id="112" name="Current charter:…"/>
          <p:cNvSpPr txBox="1"/>
          <p:nvPr>
            <p:ph type="body" idx="1"/>
          </p:nvPr>
        </p:nvSpPr>
        <p:spPr>
          <a:prstGeom prst="rect">
            <a:avLst/>
          </a:prstGeom>
        </p:spPr>
        <p:txBody>
          <a:bodyPr/>
          <a:lstStyle/>
          <a:p>
            <a:pPr/>
            <a:r>
              <a:t>Current charter:</a:t>
            </a:r>
          </a:p>
          <a:p>
            <a:pPr lvl="1"/>
            <a:r>
              <a:rPr u="sng">
                <a:hlinkClick r:id="rId3" invalidUrl="" action="" tgtFrame="" tooltip="" history="1" highlightClick="0" endSnd="0"/>
              </a:rPr>
              <a:t>http://ftp.pwg.org/pub/pwg/ipp/charter/ch-ipp-charter-20170615.pdf</a:t>
            </a:r>
          </a:p>
          <a:p>
            <a:pPr/>
            <a:r>
              <a:t>The Internet Printing Protocol (IPP) workgroup is chartered with the maintenance of IPP, the IETF IPP registry, and support for new clients, network architectures (Cloud, SDN), service bindings for MFDs and Imaging Systems, and emerging technologies such as 3D Printing</a:t>
            </a:r>
          </a:p>
          <a:p>
            <a:pPr/>
            <a:r>
              <a:t>In addition, we maintain the IETF Finisher MIB, Job MIB, and Printer MIB registries, and handle synchronization with changes in IPP</a:t>
            </a:r>
          </a:p>
        </p:txBody>
      </p:sp>
      <p:sp>
        <p:nvSpPr>
          <p:cNvPr id="113"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5"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16"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17"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18"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19"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0"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1" name="Officers"/>
          <p:cNvSpPr txBox="1"/>
          <p:nvPr>
            <p:ph type="title"/>
          </p:nvPr>
        </p:nvSpPr>
        <p:spPr>
          <a:prstGeom prst="rect">
            <a:avLst/>
          </a:prstGeom>
        </p:spPr>
        <p:txBody>
          <a:bodyPr/>
          <a:lstStyle/>
          <a:p>
            <a:pPr/>
            <a:r>
              <a:t>Officers</a:t>
            </a:r>
          </a:p>
        </p:txBody>
      </p:sp>
      <p:sp>
        <p:nvSpPr>
          <p:cNvPr id="122" name="IPP WG Co-Chairs:…"/>
          <p:cNvSpPr txBox="1"/>
          <p:nvPr>
            <p:ph type="body" idx="1"/>
          </p:nvPr>
        </p:nvSpPr>
        <p:spPr>
          <a:prstGeom prst="rect">
            <a:avLst/>
          </a:prstGeom>
        </p:spPr>
        <p:txBody>
          <a:bodyPr/>
          <a:lstStyle/>
          <a:p>
            <a:pPr/>
            <a:r>
              <a:t>IPP WG Co-Chairs:</a:t>
            </a:r>
          </a:p>
          <a:p>
            <a:pPr lvl="1"/>
            <a:r>
              <a:t>Paul Tykodi (TCS)</a:t>
            </a:r>
          </a:p>
          <a:p>
            <a:pPr lvl="1"/>
            <a:r>
              <a:t>Ira McDonald (High North)</a:t>
            </a:r>
          </a:p>
          <a:p>
            <a:pPr/>
            <a:r>
              <a:t>IPP WG Secretary:</a:t>
            </a:r>
          </a:p>
          <a:p>
            <a:pPr lvl="1"/>
            <a:r>
              <a:t>Michael Sweet (Apple)</a:t>
            </a:r>
          </a:p>
          <a:p>
            <a:pPr/>
            <a:r>
              <a:t>IPP WG Document Editors:</a:t>
            </a:r>
          </a:p>
          <a:p>
            <a:pPr lvl="1"/>
            <a:r>
              <a:t>Ira McDonald (High North) – IPP System Service v1.0</a:t>
            </a:r>
          </a:p>
          <a:p>
            <a:pPr lvl="1"/>
            <a:r>
              <a:t>Michael Sweet (Apple) – IPP Encrypted Jobs and Documents v1.0, IPP Everywhere v1.1, IPP Everywhere Printer Self-Certification Manual v1.1, IPP Production Printing Extensions v2.0, IPP System Service v1.0, Job Accounting with IPP v1.0</a:t>
            </a:r>
          </a:p>
          <a:p>
            <a:pPr lvl="1"/>
            <a:r>
              <a:t>Smith Kennedy (HP Inc.) – IPP Driverless Printing Extensions v2.0 (DPX), IPP Encrypted Jobs and Documents v1.0, IPP Enterprise Printing Extensions v2.0 (EPX)</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4"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25"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26"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27"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28"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29" name="Status (1/3)"/>
          <p:cNvSpPr txBox="1"/>
          <p:nvPr>
            <p:ph type="title"/>
          </p:nvPr>
        </p:nvSpPr>
        <p:spPr>
          <a:prstGeom prst="rect">
            <a:avLst/>
          </a:prstGeom>
        </p:spPr>
        <p:txBody>
          <a:bodyPr/>
          <a:lstStyle/>
          <a:p>
            <a:pPr/>
            <a:r>
              <a:t>Status (1/3)</a:t>
            </a:r>
          </a:p>
        </p:txBody>
      </p:sp>
      <p:sp>
        <p:nvSpPr>
          <p:cNvPr id="130" name="PWG Specifications in development:…"/>
          <p:cNvSpPr txBox="1"/>
          <p:nvPr>
            <p:ph type="body" idx="1"/>
          </p:nvPr>
        </p:nvSpPr>
        <p:spPr>
          <a:prstGeom prst="rect">
            <a:avLst/>
          </a:prstGeom>
        </p:spPr>
        <p:txBody>
          <a:bodyPr/>
          <a:lstStyle/>
          <a:p>
            <a:pPr/>
            <a:r>
              <a:t>PWG Specifications in development:</a:t>
            </a:r>
          </a:p>
          <a:p>
            <a:pPr lvl="1"/>
            <a:r>
              <a:t>IPP Encrypted Jobs and Documents v1.0		- Interim </a:t>
            </a:r>
          </a:p>
          <a:p>
            <a:pPr lvl="1"/>
            <a:r>
              <a:t>IPP Everywhere v1.1				- Stable</a:t>
            </a:r>
          </a:p>
          <a:p>
            <a:pPr lvl="1"/>
            <a:r>
              <a:t>IPP Everywhere Printer Self-Certification Manual v1.1 - Prototype</a:t>
            </a:r>
          </a:p>
          <a:p>
            <a:pPr lvl="1"/>
            <a:r>
              <a:t>IPP Enterprise Printing Extensions v2.0		- Interim</a:t>
            </a:r>
          </a:p>
          <a:p>
            <a:pPr lvl="1"/>
            <a:r>
              <a:t>IPP Driverless Printing Extensions v2.0		- Interim</a:t>
            </a:r>
          </a:p>
          <a:p>
            <a:pPr lvl="1"/>
            <a:r>
              <a:t>IPP Production Printing Extensions v2.0		- Prototype</a:t>
            </a:r>
          </a:p>
          <a:p>
            <a:pPr lvl="1"/>
            <a:r>
              <a:t>IPP System Service v1.0				- Formal Vote</a:t>
            </a:r>
          </a:p>
          <a:p>
            <a:pPr/>
            <a:r>
              <a:t>IPP Best Practices in development:</a:t>
            </a:r>
          </a:p>
          <a:p>
            <a:pPr lvl="1"/>
            <a:r>
              <a:t>Job Accounting with IPP v1.0			- Initial</a:t>
            </a:r>
          </a:p>
          <a:p>
            <a:pPr/>
            <a:r>
              <a:t>Recently published:</a:t>
            </a:r>
          </a:p>
          <a:p>
            <a:pPr lvl="1"/>
            <a:r>
              <a:t>PWG 5100.7-2019: IPP Job Extensions v2.0</a:t>
            </a:r>
          </a:p>
          <a:p>
            <a:pPr lvl="1"/>
            <a:r>
              <a:t>PWG 5199.10-2019: IPP Authentication Methods v1.0</a:t>
            </a:r>
          </a:p>
        </p:txBody>
      </p:sp>
      <p:sp>
        <p:nvSpPr>
          <p:cNvPr id="131" name="Slide Number"/>
          <p:cNvSpPr txBox="1"/>
          <p:nvPr>
            <p:ph type="sldNum" sz="quarter" idx="2"/>
          </p:nvPr>
        </p:nvSpPr>
        <p:spPr>
          <a:xfrm>
            <a:off x="12513354" y="9484642"/>
            <a:ext cx="210468" cy="203201"/>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34"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35"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36"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37"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38" name="Status (2/3)"/>
          <p:cNvSpPr txBox="1"/>
          <p:nvPr>
            <p:ph type="title"/>
          </p:nvPr>
        </p:nvSpPr>
        <p:spPr>
          <a:prstGeom prst="rect">
            <a:avLst/>
          </a:prstGeom>
        </p:spPr>
        <p:txBody>
          <a:bodyPr/>
          <a:lstStyle/>
          <a:p>
            <a:pPr/>
            <a:r>
              <a:t>Status (2/3)</a:t>
            </a:r>
          </a:p>
        </p:txBody>
      </p:sp>
      <p:sp>
        <p:nvSpPr>
          <p:cNvPr id="139" name="Up-to-date pending IANA registrations online:…"/>
          <p:cNvSpPr txBox="1"/>
          <p:nvPr>
            <p:ph type="body" idx="1"/>
          </p:nvPr>
        </p:nvSpPr>
        <p:spPr>
          <a:prstGeom prst="rect">
            <a:avLst/>
          </a:prstGeom>
        </p:spPr>
        <p:txBody>
          <a:bodyPr/>
          <a:lstStyle/>
          <a:p>
            <a:pPr/>
            <a:r>
              <a:t>Up-to-date pending IANA registrations online:</a:t>
            </a:r>
          </a:p>
          <a:p>
            <a:pPr lvl="1"/>
            <a:r>
              <a:rPr u="sng">
                <a:hlinkClick r:id="rId3" invalidUrl="" action="" tgtFrame="" tooltip="" history="1" highlightClick="0" endSnd="0"/>
              </a:rPr>
              <a:t>https://www.pwg.org/ipp/ipp-registrations.xml</a:t>
            </a:r>
          </a:p>
          <a:p>
            <a:pPr lvl="1"/>
            <a:r>
              <a:t>Continue to maintain this in parallel for new specifications</a:t>
            </a:r>
          </a:p>
          <a:p>
            <a:pPr lvl="1"/>
            <a:r>
              <a:t>Github repository: </a:t>
            </a:r>
            <a:r>
              <a:rPr u="sng">
                <a:hlinkClick r:id="rId4" invalidUrl="" action="" tgtFrame="" tooltip="" history="1" highlightClick="0" endSnd="0"/>
              </a:rPr>
              <a:t>https://github.com/istopwg/ippregistry</a:t>
            </a:r>
            <a:br/>
          </a:p>
          <a:p>
            <a:pPr/>
            <a:r>
              <a:t>IPP Everywhere Printer Self-Certifications:</a:t>
            </a:r>
          </a:p>
          <a:p>
            <a:pPr lvl="1"/>
            <a:r>
              <a:rPr u="sng">
                <a:hlinkClick r:id="rId5" invalidUrl="" action="" tgtFrame="" tooltip="" history="1" highlightClick="0" endSnd="0"/>
              </a:rPr>
              <a:t>https://www.pwg.org/printers</a:t>
            </a:r>
            <a:r>
              <a:t> </a:t>
            </a:r>
          </a:p>
          <a:p>
            <a:pPr lvl="1"/>
            <a:r>
              <a:t>412 printers currently listed</a:t>
            </a:r>
          </a:p>
          <a:p>
            <a:pPr lvl="1"/>
            <a:r>
              <a:t>Third 1.0 self-certification tools update released in November 2018</a:t>
            </a:r>
            <a:br/>
          </a:p>
          <a:p>
            <a:pPr/>
            <a:r>
              <a:t>IPP Sample Code:</a:t>
            </a:r>
          </a:p>
          <a:p>
            <a:pPr lvl="1"/>
            <a:r>
              <a:t>Github repository:</a:t>
            </a:r>
          </a:p>
          <a:p>
            <a:pPr lvl="2"/>
            <a:r>
              <a:rPr u="sng">
                <a:hlinkClick r:id="rId6" invalidUrl="" action="" tgtFrame="" tooltip="" history="1" highlightClick="0" endSnd="0"/>
              </a:rPr>
              <a:t>https://github.com/istopwg/ippsample</a:t>
            </a:r>
          </a:p>
          <a:p>
            <a:pPr lvl="1"/>
            <a:r>
              <a:t>Fork of CUPS code includes ipp3dprinter, ippeveprinter, ippfind, ippproxy, ippserver, ipptool, ipptransform, and ipptransform3d</a:t>
            </a:r>
          </a:p>
        </p:txBody>
      </p:sp>
      <p:sp>
        <p:nvSpPr>
          <p:cNvPr id="140"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ctangle"/>
          <p:cNvSpPr/>
          <p:nvPr/>
        </p:nvSpPr>
        <p:spPr>
          <a:xfrm>
            <a:off x="0" y="0"/>
            <a:ext cx="13004800" cy="1625600"/>
          </a:xfrm>
          <a:prstGeom prst="rect">
            <a:avLst/>
          </a:prstGeom>
          <a:solidFill>
            <a:srgbClr val="5D70B7"/>
          </a:solidFill>
        </p:spPr>
        <p:txBody>
          <a:bodyPr lIns="50800" tIns="50800" rIns="50800" bIns="50800" anchor="ctr"/>
          <a:lstStyle/>
          <a:p>
            <a:pPr/>
          </a:p>
        </p:txBody>
      </p:sp>
      <p:pic>
        <p:nvPicPr>
          <p:cNvPr id="143" name="pwg-4dark-bkgrnd-transparency.png" descr="pwg-4dark-bkgrnd-transparency.png"/>
          <p:cNvPicPr>
            <a:picLocks noChangeAspect="1"/>
          </p:cNvPicPr>
          <p:nvPr/>
        </p:nvPicPr>
        <p:blipFill>
          <a:blip r:embed="rId2">
            <a:extLst/>
          </a:blip>
          <a:stretch>
            <a:fillRect/>
          </a:stretch>
        </p:blipFill>
        <p:spPr>
          <a:xfrm>
            <a:off x="11607800" y="177800"/>
            <a:ext cx="1216862" cy="1270000"/>
          </a:xfrm>
          <a:prstGeom prst="rect">
            <a:avLst/>
          </a:prstGeom>
        </p:spPr>
      </p:pic>
      <p:sp>
        <p:nvSpPr>
          <p:cNvPr id="144" name="Rectangle"/>
          <p:cNvSpPr/>
          <p:nvPr/>
        </p:nvSpPr>
        <p:spPr>
          <a:xfrm>
            <a:off x="0" y="9423400"/>
            <a:ext cx="13004800" cy="330200"/>
          </a:xfrm>
          <a:prstGeom prst="rect">
            <a:avLst/>
          </a:prstGeom>
          <a:solidFill>
            <a:srgbClr val="5D70B7"/>
          </a:solidFill>
          <a:ln>
            <a:miter lim="400000"/>
          </a:ln>
        </p:spPr>
        <p:txBody>
          <a:bodyPr lIns="50800" tIns="50800" rIns="50800" bIns="50800" anchor="ctr"/>
          <a:lstStyle/>
          <a:p>
            <a:pPr/>
          </a:p>
        </p:txBody>
      </p:sp>
      <p:sp>
        <p:nvSpPr>
          <p:cNvPr id="145" name="Copyright © 2019 The Printer Working Group. All rights reserved. The IPP Everywhere and PWG logos are trademarks of the IEEE-ISTO."/>
          <p:cNvSpPr txBox="1"/>
          <p:nvPr/>
        </p:nvSpPr>
        <p:spPr>
          <a:xfrm>
            <a:off x="177800" y="9484642"/>
            <a:ext cx="12065000" cy="203201"/>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buClr>
                <a:srgbClr val="000000"/>
              </a:buClr>
              <a:buFont typeface="Arial"/>
              <a:defRPr sz="1400">
                <a:solidFill>
                  <a:srgbClr val="FFFFFF"/>
                </a:solidFill>
                <a:uFill>
                  <a:solidFill>
                    <a:srgbClr val="FFFFFF"/>
                  </a:solidFill>
                </a:uFill>
              </a:defRPr>
            </a:lvl1pPr>
          </a:lstStyle>
          <a:p>
            <a:pPr/>
            <a:r>
              <a:t>Copyright © 2019 The Printer Working Group. All rights reserved. The IPP Everywhere and PWG logos are trademarks of the IEEE-ISTO.</a:t>
            </a:r>
          </a:p>
        </p:txBody>
      </p:sp>
      <p:sp>
        <p:nvSpPr>
          <p:cNvPr id="146" name="®"/>
          <p:cNvSpPr txBox="1"/>
          <p:nvPr/>
        </p:nvSpPr>
        <p:spPr>
          <a:xfrm>
            <a:off x="12573000" y="1155700"/>
            <a:ext cx="263784" cy="187592"/>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defRPr sz="700"/>
            </a:lvl1pPr>
          </a:lstStyle>
          <a:p>
            <a:pPr/>
            <a:r>
              <a:t>®</a:t>
            </a:r>
          </a:p>
        </p:txBody>
      </p:sp>
      <p:sp>
        <p:nvSpPr>
          <p:cNvPr id="147" name="Status (3/3)"/>
          <p:cNvSpPr txBox="1"/>
          <p:nvPr>
            <p:ph type="title"/>
          </p:nvPr>
        </p:nvSpPr>
        <p:spPr>
          <a:prstGeom prst="rect">
            <a:avLst/>
          </a:prstGeom>
        </p:spPr>
        <p:txBody>
          <a:bodyPr/>
          <a:lstStyle/>
          <a:p>
            <a:pPr/>
            <a:r>
              <a:t>Status (3/3)</a:t>
            </a:r>
          </a:p>
        </p:txBody>
      </p:sp>
      <p:sp>
        <p:nvSpPr>
          <p:cNvPr id="148" name="Pending Errata:…"/>
          <p:cNvSpPr txBox="1"/>
          <p:nvPr>
            <p:ph type="body" idx="1"/>
          </p:nvPr>
        </p:nvSpPr>
        <p:spPr>
          <a:prstGeom prst="rect">
            <a:avLst/>
          </a:prstGeom>
        </p:spPr>
        <p:txBody>
          <a:bodyPr/>
          <a:lstStyle/>
          <a:p>
            <a:pPr marL="383539" indent="-342899">
              <a:defRPr sz="2800"/>
            </a:pPr>
            <a:r>
              <a:t>Pending Errata:</a:t>
            </a:r>
          </a:p>
          <a:p>
            <a:pPr lvl="1">
              <a:defRPr sz="2200"/>
            </a:pPr>
            <a:r>
              <a:t>PWG 5100.1-2017 (Finishings): 2 issues</a:t>
            </a:r>
          </a:p>
          <a:p>
            <a:pPr lvl="1">
              <a:defRPr sz="2200"/>
            </a:pPr>
            <a:r>
              <a:t>PWG 5100.5-2019 (Document Object): 3 issues</a:t>
            </a:r>
          </a:p>
          <a:p>
            <a:pPr lvl="1">
              <a:defRPr sz="2200"/>
            </a:pPr>
            <a:r>
              <a:t>PWG 5100.6-2003 (Page Overrides): 1 issues</a:t>
            </a:r>
          </a:p>
          <a:p>
            <a:pPr lvl="1">
              <a:defRPr sz="2200"/>
            </a:pPr>
            <a:r>
              <a:t>PWG 5100.9-2009 (State Extensions): 1 issues</a:t>
            </a:r>
          </a:p>
          <a:p>
            <a:pPr lvl="1">
              <a:defRPr sz="2200"/>
            </a:pPr>
            <a:r>
              <a:t>PWG 5100.12-2015 (IPP 2.0, 2.1, and 2.2): 2 issues</a:t>
            </a:r>
          </a:p>
          <a:p>
            <a:pPr lvl="1">
              <a:defRPr sz="2200"/>
            </a:pPr>
            <a:r>
              <a:t>PWG 5100.15-2014 (FaxOut): 2 issues</a:t>
            </a:r>
          </a:p>
          <a:p>
            <a:pPr lvl="1">
              <a:defRPr sz="2200"/>
            </a:pPr>
            <a:r>
              <a:t>PWG 5100.16-2015 (Transactions): 3 issues</a:t>
            </a:r>
          </a:p>
          <a:p>
            <a:pPr lvl="1">
              <a:defRPr sz="2200"/>
            </a:pPr>
            <a:r>
              <a:t>PWG 5100.18-2015 (Infrastructure Extensions): 5 issues</a:t>
            </a:r>
          </a:p>
          <a:p>
            <a:pPr lvl="1">
              <a:defRPr sz="2200"/>
            </a:pPr>
            <a:r>
              <a:t>PWG 5100.19-2015 (Implementor's Guide 2.0): 6 issues</a:t>
            </a:r>
          </a:p>
          <a:p>
            <a:pPr marL="326390" indent="-285750">
              <a:spcBef>
                <a:spcPts val="600"/>
              </a:spcBef>
              <a:defRPr sz="2200"/>
            </a:pPr>
            <a:r>
              <a:t>In-Progress Errata:</a:t>
            </a:r>
          </a:p>
          <a:p>
            <a:pPr lvl="1">
              <a:defRPr sz="2200"/>
            </a:pPr>
            <a:r>
              <a:t>PWG 5100.3-2001 (Production Printing): 2 issues</a:t>
            </a:r>
          </a:p>
          <a:p>
            <a:pPr lvl="1">
              <a:defRPr sz="2200"/>
            </a:pPr>
            <a:r>
              <a:t>PWG 5100.11-2010 (JPS2 - Enterprise Printing): 4 issues</a:t>
            </a:r>
          </a:p>
          <a:p>
            <a:pPr lvl="1">
              <a:defRPr sz="2200"/>
            </a:pPr>
            <a:r>
              <a:t>PWG 5100.13-2012 (JPS3 - Driverless Printing): 12 issues</a:t>
            </a:r>
          </a:p>
          <a:p>
            <a:pPr lvl="1">
              <a:defRPr sz="2200"/>
            </a:pPr>
            <a:r>
              <a:t>PWG 5100.14-2013 (Everywhere v1.0): 11 issues</a:t>
            </a:r>
          </a:p>
          <a:p>
            <a:pPr lvl="1">
              <a:defRPr sz="2200"/>
            </a:pPr>
            <a:r>
              <a:t>PWG 5100.20-2016 (Everywhere Self-Cert v1.0): 3 issues</a:t>
            </a:r>
          </a:p>
        </p:txBody>
      </p:sp>
      <p:sp>
        <p:nvSpPr>
          <p:cNvPr id="149" name="Slide Number"/>
          <p:cNvSpPr txBox="1"/>
          <p:nvPr>
            <p:ph type="sldNum" sz="quarter" idx="2"/>
          </p:nvPr>
        </p:nvSpPr>
        <p:spPr>
          <a:xfrm>
            <a:off x="12555087" y="9487551"/>
            <a:ext cx="127001" cy="197384"/>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Verdana"/>
        <a:ea typeface="Verdana"/>
        <a:cs typeface="Verdana"/>
      </a:majorFont>
      <a:minorFont>
        <a:latin typeface="Verdana"/>
        <a:ea typeface="Verdana"/>
        <a:cs typeface="Verdana"/>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sx="100000" sy="100000" kx="0" ky="0" algn="b" rotWithShape="0" blurRad="50800" dist="12700" dir="0">
              <a:srgbClr val="000000">
                <a:alpha val="50000"/>
              </a:srgbClr>
            </a:outerShdw>
          </a:effectLst>
        </a:effectStyle>
        <a:effectStyle>
          <a:effectLst>
            <a:outerShdw sx="100000" sy="100000" kx="0" ky="0" algn="b" rotWithShape="0" blurRad="38100" dist="25400" dir="540000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A941"/>
        </a:solidFill>
        <a:ln w="9525" cap="flat">
          <a:solidFill>
            <a:srgbClr val="000000"/>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9525" cap="flat">
          <a:solidFill>
            <a:srgbClr val="000000"/>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57799" marR="57799" indent="0" algn="l" defTabSz="12954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000000"/>
            </a:solidFill>
            <a:effectLst/>
            <a:uFill>
              <a:solidFill>
                <a:srgbClr val="000000"/>
              </a:solidFill>
            </a:uFill>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