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27" r:id="rId3"/>
    <p:sldId id="325" r:id="rId4"/>
    <p:sldId id="326" r:id="rId5"/>
    <p:sldId id="330" r:id="rId6"/>
    <p:sldId id="329" r:id="rId7"/>
    <p:sldId id="331" r:id="rId8"/>
    <p:sldId id="332" r:id="rId9"/>
    <p:sldId id="333" r:id="rId10"/>
    <p:sldId id="335" r:id="rId11"/>
    <p:sldId id="334" r:id="rId12"/>
    <p:sldId id="323" r:id="rId13"/>
    <p:sldId id="314" r:id="rId14"/>
    <p:sldId id="320" r:id="rId15"/>
    <p:sldId id="322" r:id="rId16"/>
    <p:sldId id="313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01A6C6-78DD-B243-AB42-B8C3BE1228B7}" v="34" dt="2023-02-21T03:18:58.279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69"/>
    <p:restoredTop sz="86429"/>
  </p:normalViewPr>
  <p:slideViewPr>
    <p:cSldViewPr snapToGrid="0" snapToObjects="1">
      <p:cViewPr varScale="1">
        <p:scale>
          <a:sx n="219" d="100"/>
          <a:sy n="219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1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85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59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06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Cloud print service sends job to local printer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16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32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4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A002-A9F7-4025-93E2-3CE42C904922}" type="datetime1">
              <a:rPr lang="en-US"/>
              <a:t>2/16/23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425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</a:t>
            </a:r>
            <a:r>
              <a:t>© </a:t>
            </a:r>
            <a:r>
              <a:rPr lang="en-US"/>
              <a:t>2022 </a:t>
            </a:r>
            <a:r>
              <a:rPr lang="en-US" dirty="0"/>
              <a:t>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hf hdr="0" ftr="0" dt="0"/>
  <p:txStyles>
    <p:titleStyle>
      <a:lvl1pPr marL="40640" marR="4064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/>
          <a:lstStyle/>
          <a:p>
            <a:r>
              <a:rPr lang="en-US" dirty="0"/>
              <a:t>OAuth 2.0 Updates:</a:t>
            </a:r>
            <a:br>
              <a:rPr lang="en-US" dirty="0"/>
            </a:br>
            <a:r>
              <a:rPr lang="en-US" dirty="0"/>
              <a:t>Trust Analysis and Use Case Diagrams</a:t>
            </a: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Smith Kennedy, HP Inc.</a:t>
            </a:r>
          </a:p>
          <a:p>
            <a:r>
              <a:rPr lang="en-US" sz="1800" dirty="0"/>
              <a:t>2023-02-17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964E-822A-A100-B56E-B3B1F6095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Client Trusts AUTHZ &amp; Printer Know Each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C2E51-C952-E924-9B20-F9A95BE4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40" indent="0">
              <a:buNone/>
            </a:pPr>
            <a:r>
              <a:rPr lang="en-US" dirty="0"/>
              <a:t>Options</a:t>
            </a:r>
          </a:p>
          <a:p>
            <a:r>
              <a:rPr lang="en-US" dirty="0"/>
              <a:t>Printer hostname / URI provided to AUTHZ as resource identifier</a:t>
            </a:r>
          </a:p>
          <a:p>
            <a:r>
              <a:rPr lang="en-US" dirty="0"/>
              <a:t>Certificate validation of AUTHZ and Printer match</a:t>
            </a:r>
          </a:p>
          <a:p>
            <a:r>
              <a:rPr lang="en-US" dirty="0"/>
              <a:t>JWE resource identifier generated on demand from the printer by the AUTHZ is given to client for use in token exchange</a:t>
            </a:r>
          </a:p>
          <a:p>
            <a:r>
              <a:rPr lang="en-US" dirty="0"/>
              <a:t>Printer certificate fingerprint provided to AUTHZ as resource identifier</a:t>
            </a:r>
          </a:p>
          <a:p>
            <a:r>
              <a:rPr lang="en-US"/>
              <a:t>Other options???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4E2B9-FB52-3195-D91E-AA325D48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6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DE96D-6B2D-B246-5224-5D77C096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</p:spTree>
    <p:extLst>
      <p:ext uri="{BB962C8B-B14F-4D97-AF65-F5344CB8AC3E}">
        <p14:creationId xmlns:p14="http://schemas.microsoft.com/office/powerpoint/2010/main" val="265328428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1: Local Printing with</a:t>
            </a:r>
            <a:br>
              <a:rPr lang="en-US" dirty="0"/>
            </a:br>
            <a:r>
              <a:rPr lang="en-US" dirty="0"/>
              <a:t>OAuth 2.0 Access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C2D0BD-C452-472A-5B1E-71DEE8320334}"/>
              </a:ext>
            </a:extLst>
          </p:cNvPr>
          <p:cNvGrpSpPr/>
          <p:nvPr/>
        </p:nvGrpSpPr>
        <p:grpSpPr>
          <a:xfrm>
            <a:off x="6586195" y="2001318"/>
            <a:ext cx="2227935" cy="1202409"/>
            <a:chOff x="8779306" y="1525919"/>
            <a:chExt cx="2969806" cy="1602795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E861407-9728-ADC0-984D-7B78AA623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40ACE7-593F-26DE-E126-C997D4823144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22132D8-239F-C0B9-7FF3-09CECC4F8B1E}"/>
              </a:ext>
            </a:extLst>
          </p:cNvPr>
          <p:cNvCxnSpPr>
            <a:cxnSpLocks/>
          </p:cNvCxnSpPr>
          <p:nvPr/>
        </p:nvCxnSpPr>
        <p:spPr>
          <a:xfrm>
            <a:off x="2123736" y="228315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0086A6-1A68-8810-DC6B-5CF1A2CD9725}"/>
              </a:ext>
            </a:extLst>
          </p:cNvPr>
          <p:cNvCxnSpPr>
            <a:cxnSpLocks/>
          </p:cNvCxnSpPr>
          <p:nvPr/>
        </p:nvCxnSpPr>
        <p:spPr>
          <a:xfrm flipH="1">
            <a:off x="2085199" y="235252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CD7A57B-7130-0D62-5A04-0DC2D4FC102F}"/>
              </a:ext>
            </a:extLst>
          </p:cNvPr>
          <p:cNvSpPr txBox="1"/>
          <p:nvPr/>
        </p:nvSpPr>
        <p:spPr>
          <a:xfrm>
            <a:off x="2530425" y="237157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>
                <a:solidFill>
                  <a:srgbClr val="FF0000"/>
                </a:solidFill>
              </a:rPr>
              <a:t>HTTP 401 Unauthorized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AF3F07-9F95-2DBA-8209-45554F9E78A4}"/>
              </a:ext>
            </a:extLst>
          </p:cNvPr>
          <p:cNvSpPr txBox="1"/>
          <p:nvPr/>
        </p:nvSpPr>
        <p:spPr>
          <a:xfrm>
            <a:off x="2461699" y="203910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(e.g., Create-Job, Validate-Job, Get-Jobs)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819DD8-2274-629A-DF6D-DB8C333F302D}"/>
              </a:ext>
            </a:extLst>
          </p:cNvPr>
          <p:cNvSpPr/>
          <p:nvPr/>
        </p:nvSpPr>
        <p:spPr>
          <a:xfrm>
            <a:off x="2177442" y="201514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4407133-2D51-42C1-6D14-C29910B1DAD8}"/>
              </a:ext>
            </a:extLst>
          </p:cNvPr>
          <p:cNvSpPr/>
          <p:nvPr/>
        </p:nvSpPr>
        <p:spPr>
          <a:xfrm>
            <a:off x="1082729" y="3545836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4058652-A0D3-411A-1B81-2C4F5708E1E5}"/>
              </a:ext>
            </a:extLst>
          </p:cNvPr>
          <p:cNvSpPr/>
          <p:nvPr/>
        </p:nvSpPr>
        <p:spPr>
          <a:xfrm>
            <a:off x="1530634" y="351855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A4A721-EBFE-19DA-6917-9FEFF0E9D976}"/>
              </a:ext>
            </a:extLst>
          </p:cNvPr>
          <p:cNvSpPr txBox="1"/>
          <p:nvPr/>
        </p:nvSpPr>
        <p:spPr>
          <a:xfrm rot="3565023">
            <a:off x="942924" y="4152163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Discovery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CFBA45-55D0-607A-1A77-1782E3BEFE03}"/>
              </a:ext>
            </a:extLst>
          </p:cNvPr>
          <p:cNvSpPr txBox="1"/>
          <p:nvPr/>
        </p:nvSpPr>
        <p:spPr>
          <a:xfrm rot="3589461">
            <a:off x="1395898" y="411863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Auth &amp; Grant Code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F0084BD-5A77-CDDA-4F82-5DC323B9BCDD}"/>
              </a:ext>
            </a:extLst>
          </p:cNvPr>
          <p:cNvCxnSpPr>
            <a:cxnSpLocks/>
          </p:cNvCxnSpPr>
          <p:nvPr/>
        </p:nvCxnSpPr>
        <p:spPr>
          <a:xfrm>
            <a:off x="2137139" y="280280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FBC4542-0436-D481-1971-95259C0AB080}"/>
              </a:ext>
            </a:extLst>
          </p:cNvPr>
          <p:cNvSpPr txBox="1"/>
          <p:nvPr/>
        </p:nvSpPr>
        <p:spPr>
          <a:xfrm>
            <a:off x="2529664" y="264775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with Device Access Token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6D3370-3CC4-58C3-7327-95BA5E8F0D7E}"/>
              </a:ext>
            </a:extLst>
          </p:cNvPr>
          <p:cNvSpPr txBox="1"/>
          <p:nvPr/>
        </p:nvSpPr>
        <p:spPr>
          <a:xfrm>
            <a:off x="2683005" y="2895766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  (Token accepted)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65E6C74-6749-8D69-0777-B425762E4DAD}"/>
              </a:ext>
            </a:extLst>
          </p:cNvPr>
          <p:cNvCxnSpPr>
            <a:cxnSpLocks/>
          </p:cNvCxnSpPr>
          <p:nvPr/>
        </p:nvCxnSpPr>
        <p:spPr>
          <a:xfrm flipH="1">
            <a:off x="2098601" y="2876672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445921A2-7FEC-6E50-DE43-23A1DC050DBA}"/>
              </a:ext>
            </a:extLst>
          </p:cNvPr>
          <p:cNvSpPr/>
          <p:nvPr/>
        </p:nvSpPr>
        <p:spPr>
          <a:xfrm>
            <a:off x="2173487" y="255982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E467C2A-BFFA-FCBB-0785-45A80BB9A45F}"/>
              </a:ext>
            </a:extLst>
          </p:cNvPr>
          <p:cNvSpPr txBox="1"/>
          <p:nvPr/>
        </p:nvSpPr>
        <p:spPr>
          <a:xfrm>
            <a:off x="5697347" y="1987863"/>
            <a:ext cx="685979" cy="685979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701" b="1" dirty="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518FF2-4103-9818-2616-26AA20BDC2F4}"/>
              </a:ext>
            </a:extLst>
          </p:cNvPr>
          <p:cNvGrpSpPr/>
          <p:nvPr/>
        </p:nvGrpSpPr>
        <p:grpSpPr>
          <a:xfrm>
            <a:off x="1890368" y="3459035"/>
            <a:ext cx="700377" cy="1319823"/>
            <a:chOff x="1890368" y="3459035"/>
            <a:chExt cx="700377" cy="131982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16710CA-632C-7A61-CE39-F77249E1BEB3}"/>
                </a:ext>
              </a:extLst>
            </p:cNvPr>
            <p:cNvSpPr/>
            <p:nvPr/>
          </p:nvSpPr>
          <p:spPr>
            <a:xfrm>
              <a:off x="2023258" y="3530784"/>
              <a:ext cx="165888" cy="165888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050" dirty="0"/>
                <a:t>4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B40DC64-344A-34A6-A3BD-340B97ED6D3B}"/>
                </a:ext>
              </a:extLst>
            </p:cNvPr>
            <p:cNvSpPr txBox="1"/>
            <p:nvPr/>
          </p:nvSpPr>
          <p:spPr>
            <a:xfrm rot="3565023">
              <a:off x="1883454" y="4137111"/>
              <a:ext cx="1117606" cy="165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dirty="0"/>
                <a:t>Access Token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1EC72AE-946F-61D7-C597-62C0F1FD55D1}"/>
                </a:ext>
              </a:extLst>
            </p:cNvPr>
            <p:cNvCxnSpPr>
              <a:cxnSpLocks/>
            </p:cNvCxnSpPr>
            <p:nvPr/>
          </p:nvCxnSpPr>
          <p:spPr>
            <a:xfrm>
              <a:off x="1890368" y="3459035"/>
              <a:ext cx="700377" cy="1174591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7DC3713-B93D-8084-68FE-8BEEEA9DF1B6}"/>
              </a:ext>
            </a:extLst>
          </p:cNvPr>
          <p:cNvCxnSpPr>
            <a:cxnSpLocks/>
          </p:cNvCxnSpPr>
          <p:nvPr/>
        </p:nvCxnSpPr>
        <p:spPr>
          <a:xfrm>
            <a:off x="1398452" y="3485400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BD51A90-F02D-6CFC-AFB2-577FC3DDBCB6}"/>
              </a:ext>
            </a:extLst>
          </p:cNvPr>
          <p:cNvCxnSpPr>
            <a:cxnSpLocks/>
          </p:cNvCxnSpPr>
          <p:nvPr/>
        </p:nvCxnSpPr>
        <p:spPr>
          <a:xfrm>
            <a:off x="976126" y="3511765"/>
            <a:ext cx="700377" cy="123156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5EE9F5B-84F5-8FE3-C40A-E781FEE808F8}"/>
              </a:ext>
            </a:extLst>
          </p:cNvPr>
          <p:cNvGrpSpPr/>
          <p:nvPr/>
        </p:nvGrpSpPr>
        <p:grpSpPr>
          <a:xfrm>
            <a:off x="1151466" y="1794490"/>
            <a:ext cx="891129" cy="1616067"/>
            <a:chOff x="1151466" y="1794490"/>
            <a:chExt cx="891129" cy="1616067"/>
          </a:xfrm>
        </p:grpSpPr>
        <p:pic>
          <p:nvPicPr>
            <p:cNvPr id="44" name="Content Placeholder 7">
              <a:extLst>
                <a:ext uri="{FF2B5EF4-FFF2-40B4-BE49-F238E27FC236}">
                  <a16:creationId xmlns:a16="http://schemas.microsoft.com/office/drawing/2014/main" id="{B259BA46-785C-C12E-1B50-806FAB6868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BEFCE9A-20A3-0A41-9BB6-395F568512AA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  <p:sp>
        <p:nvSpPr>
          <p:cNvPr id="46" name="Cloud 45">
            <a:extLst>
              <a:ext uri="{FF2B5EF4-FFF2-40B4-BE49-F238E27FC236}">
                <a16:creationId xmlns:a16="http://schemas.microsoft.com/office/drawing/2014/main" id="{423B7F1E-F751-C272-2F52-F6F0AAE0967C}"/>
              </a:ext>
            </a:extLst>
          </p:cNvPr>
          <p:cNvSpPr/>
          <p:nvPr/>
        </p:nvSpPr>
        <p:spPr>
          <a:xfrm>
            <a:off x="1512037" y="4817870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A8456AD8-9E01-96D1-9A2D-22E039A63A41}"/>
              </a:ext>
            </a:extLst>
          </p:cNvPr>
          <p:cNvCxnSpPr>
            <a:cxnSpLocks/>
          </p:cNvCxnSpPr>
          <p:nvPr/>
        </p:nvCxnSpPr>
        <p:spPr>
          <a:xfrm flipH="1">
            <a:off x="4729211" y="3203727"/>
            <a:ext cx="2180342" cy="1760159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318C9D9-043D-BEF7-0B58-CE66848B1D14}"/>
              </a:ext>
            </a:extLst>
          </p:cNvPr>
          <p:cNvSpPr txBox="1"/>
          <p:nvPr/>
        </p:nvSpPr>
        <p:spPr>
          <a:xfrm rot="19236647">
            <a:off x="5416181" y="4001248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/>
              <a:t>Validate Resource and</a:t>
            </a:r>
            <a:br>
              <a:rPr lang="en-US" sz="1200" dirty="0"/>
            </a:br>
            <a:r>
              <a:rPr lang="en-US" sz="1200" dirty="0"/>
              <a:t>Access Token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64285A6-4E54-C605-B512-486E4A6B043F}"/>
              </a:ext>
            </a:extLst>
          </p:cNvPr>
          <p:cNvSpPr/>
          <p:nvPr/>
        </p:nvSpPr>
        <p:spPr>
          <a:xfrm>
            <a:off x="5436756" y="4046330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7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2687B66-0106-C30E-7CBB-FB85733E050C}"/>
              </a:ext>
            </a:extLst>
          </p:cNvPr>
          <p:cNvSpPr/>
          <p:nvPr/>
        </p:nvSpPr>
        <p:spPr>
          <a:xfrm>
            <a:off x="2424736" y="291958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8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82FFBE-0DB0-94EB-2728-1EEEE678101C}"/>
              </a:ext>
            </a:extLst>
          </p:cNvPr>
          <p:cNvGrpSpPr/>
          <p:nvPr/>
        </p:nvGrpSpPr>
        <p:grpSpPr>
          <a:xfrm>
            <a:off x="2330440" y="3457325"/>
            <a:ext cx="709150" cy="1174591"/>
            <a:chOff x="2330440" y="3457325"/>
            <a:chExt cx="709150" cy="117459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ED5A182-2846-D3EA-31EE-9E0256F0EA0E}"/>
                </a:ext>
              </a:extLst>
            </p:cNvPr>
            <p:cNvSpPr/>
            <p:nvPr/>
          </p:nvSpPr>
          <p:spPr>
            <a:xfrm>
              <a:off x="2463330" y="3463757"/>
              <a:ext cx="165888" cy="165888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050" dirty="0"/>
                <a:t>5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53857C7-7E60-05FE-7468-57A1FC4634FA}"/>
                </a:ext>
              </a:extLst>
            </p:cNvPr>
            <p:cNvSpPr txBox="1"/>
            <p:nvPr/>
          </p:nvSpPr>
          <p:spPr>
            <a:xfrm rot="3565023">
              <a:off x="2397844" y="3942411"/>
              <a:ext cx="1117606" cy="165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dirty="0"/>
                <a:t>Device</a:t>
              </a:r>
              <a:br>
                <a:rPr lang="en-US" sz="1200" dirty="0"/>
              </a:br>
              <a:r>
                <a:rPr lang="en-US" sz="1200" dirty="0"/>
                <a:t>Access Token</a:t>
              </a:r>
              <a:br>
                <a:rPr lang="en-US" sz="1200" dirty="0"/>
              </a:br>
              <a:r>
                <a:rPr lang="en-US" sz="1200" dirty="0"/>
                <a:t>(Token Exchange)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9CF9001-FE26-0138-6CE5-191DA003BADA}"/>
                </a:ext>
              </a:extLst>
            </p:cNvPr>
            <p:cNvCxnSpPr>
              <a:cxnSpLocks/>
            </p:cNvCxnSpPr>
            <p:nvPr/>
          </p:nvCxnSpPr>
          <p:spPr>
            <a:xfrm>
              <a:off x="2330440" y="3457325"/>
              <a:ext cx="700377" cy="1174591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06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2: Cloud Printing with OAuth 2.0 Access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C71CB3-D654-CDDB-0280-7D3F866D113B}"/>
              </a:ext>
            </a:extLst>
          </p:cNvPr>
          <p:cNvGrpSpPr/>
          <p:nvPr/>
        </p:nvGrpSpPr>
        <p:grpSpPr>
          <a:xfrm>
            <a:off x="6631390" y="4406878"/>
            <a:ext cx="2227935" cy="1202409"/>
            <a:chOff x="8779306" y="1525919"/>
            <a:chExt cx="2969806" cy="1602795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DAF226AB-1D53-724C-3665-744A633DD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23A656C-8951-422F-3F0A-312E4638085B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BAC657-FD53-9A1A-131B-0E91F93771A0}"/>
              </a:ext>
            </a:extLst>
          </p:cNvPr>
          <p:cNvGrpSpPr/>
          <p:nvPr/>
        </p:nvGrpSpPr>
        <p:grpSpPr>
          <a:xfrm>
            <a:off x="6545868" y="1616677"/>
            <a:ext cx="2522233" cy="1886299"/>
            <a:chOff x="8485342" y="3964114"/>
            <a:chExt cx="3362101" cy="251441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397E46D-5C47-9BF0-031C-A0E43BC57418}"/>
                </a:ext>
              </a:extLst>
            </p:cNvPr>
            <p:cNvGrpSpPr/>
            <p:nvPr/>
          </p:nvGrpSpPr>
          <p:grpSpPr>
            <a:xfrm>
              <a:off x="8485342" y="4134859"/>
              <a:ext cx="2653751" cy="2343665"/>
              <a:chOff x="4991620" y="1390392"/>
              <a:chExt cx="1952878" cy="1704975"/>
            </a:xfrm>
          </p:grpSpPr>
          <p:sp>
            <p:nvSpPr>
              <p:cNvPr id="12" name="Cloud 11">
                <a:extLst>
                  <a:ext uri="{FF2B5EF4-FFF2-40B4-BE49-F238E27FC236}">
                    <a16:creationId xmlns:a16="http://schemas.microsoft.com/office/drawing/2014/main" id="{47FCF3FD-9866-8844-2695-F4B984869667}"/>
                  </a:ext>
                </a:extLst>
              </p:cNvPr>
              <p:cNvSpPr/>
              <p:nvPr/>
            </p:nvSpPr>
            <p:spPr>
              <a:xfrm>
                <a:off x="4991620" y="1390392"/>
                <a:ext cx="1952878" cy="1704975"/>
              </a:xfrm>
              <a:prstGeom prst="cloud">
                <a:avLst/>
              </a:prstGeom>
              <a:ln w="1905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1200" dirty="0"/>
              </a:p>
            </p:txBody>
          </p:sp>
          <p:pic>
            <p:nvPicPr>
              <p:cNvPr id="13" name="Graphic 12">
                <a:extLst>
                  <a:ext uri="{FF2B5EF4-FFF2-40B4-BE49-F238E27FC236}">
                    <a16:creationId xmlns:a16="http://schemas.microsoft.com/office/drawing/2014/main" id="{ECBF7461-DF21-9E32-0666-45DF52F45A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04621" y="1728143"/>
                <a:ext cx="1326875" cy="1029472"/>
              </a:xfrm>
              <a:prstGeom prst="rect">
                <a:avLst/>
              </a:prstGeom>
            </p:spPr>
          </p:pic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E74109-8680-B0CF-D2F4-723E63A02BA0}"/>
                </a:ext>
              </a:extLst>
            </p:cNvPr>
            <p:cNvSpPr txBox="1"/>
            <p:nvPr/>
          </p:nvSpPr>
          <p:spPr>
            <a:xfrm>
              <a:off x="11050832" y="3964114"/>
              <a:ext cx="796611" cy="762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Cloud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Service</a:t>
              </a:r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EFE30FC9-5818-B3F4-F242-F9F488D437D9}"/>
              </a:ext>
            </a:extLst>
          </p:cNvPr>
          <p:cNvSpPr/>
          <p:nvPr/>
        </p:nvSpPr>
        <p:spPr>
          <a:xfrm>
            <a:off x="7632856" y="3550972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E57251-36DB-682C-B9AA-0B2885239382}"/>
              </a:ext>
            </a:extLst>
          </p:cNvPr>
          <p:cNvSpPr txBox="1"/>
          <p:nvPr/>
        </p:nvSpPr>
        <p:spPr>
          <a:xfrm>
            <a:off x="7632857" y="3815462"/>
            <a:ext cx="628600" cy="36225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Send Job 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To Printer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0ACB898-3BFE-8C07-817B-7383367B05D5}"/>
              </a:ext>
            </a:extLst>
          </p:cNvPr>
          <p:cNvCxnSpPr>
            <a:cxnSpLocks/>
          </p:cNvCxnSpPr>
          <p:nvPr/>
        </p:nvCxnSpPr>
        <p:spPr>
          <a:xfrm>
            <a:off x="7546278" y="3211504"/>
            <a:ext cx="41854" cy="1207916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715D6C7-98B9-274D-2551-0E97CD8E1693}"/>
              </a:ext>
            </a:extLst>
          </p:cNvPr>
          <p:cNvCxnSpPr>
            <a:cxnSpLocks/>
          </p:cNvCxnSpPr>
          <p:nvPr/>
        </p:nvCxnSpPr>
        <p:spPr>
          <a:xfrm>
            <a:off x="2123736" y="228315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4E54450-9067-78A0-66DA-2EB90E2ED716}"/>
              </a:ext>
            </a:extLst>
          </p:cNvPr>
          <p:cNvCxnSpPr>
            <a:cxnSpLocks/>
          </p:cNvCxnSpPr>
          <p:nvPr/>
        </p:nvCxnSpPr>
        <p:spPr>
          <a:xfrm flipH="1">
            <a:off x="2085199" y="235252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1EE20E9-0C8C-2842-F7F7-A2CA6EB43638}"/>
              </a:ext>
            </a:extLst>
          </p:cNvPr>
          <p:cNvSpPr txBox="1"/>
          <p:nvPr/>
        </p:nvSpPr>
        <p:spPr>
          <a:xfrm>
            <a:off x="2530425" y="237157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>
                <a:solidFill>
                  <a:srgbClr val="FF0000"/>
                </a:solidFill>
              </a:rPr>
              <a:t>HTTP 401 Unauthorized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A93ACF-71A8-2EB5-2D0B-E4E5E84CE7A4}"/>
              </a:ext>
            </a:extLst>
          </p:cNvPr>
          <p:cNvSpPr txBox="1"/>
          <p:nvPr/>
        </p:nvSpPr>
        <p:spPr>
          <a:xfrm>
            <a:off x="2461699" y="203910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(e.g., Create-Job, Validate-Job, Get-Jobs)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1D66D05-83D1-A4D0-FA49-05E1AF7AC70F}"/>
              </a:ext>
            </a:extLst>
          </p:cNvPr>
          <p:cNvSpPr/>
          <p:nvPr/>
        </p:nvSpPr>
        <p:spPr>
          <a:xfrm>
            <a:off x="2177442" y="201514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F40450B-6745-DE95-3519-F20B3D4EDB82}"/>
              </a:ext>
            </a:extLst>
          </p:cNvPr>
          <p:cNvCxnSpPr>
            <a:cxnSpLocks/>
          </p:cNvCxnSpPr>
          <p:nvPr/>
        </p:nvCxnSpPr>
        <p:spPr>
          <a:xfrm>
            <a:off x="2137139" y="280280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AF97458-2AC4-C5E7-A41A-1B9CD0D89FA4}"/>
              </a:ext>
            </a:extLst>
          </p:cNvPr>
          <p:cNvSpPr txBox="1"/>
          <p:nvPr/>
        </p:nvSpPr>
        <p:spPr>
          <a:xfrm>
            <a:off x="2529664" y="264775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with Bearer Token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FBFB226-C8D3-8F5D-CF75-DA66A9006153}"/>
              </a:ext>
            </a:extLst>
          </p:cNvPr>
          <p:cNvCxnSpPr>
            <a:cxnSpLocks/>
          </p:cNvCxnSpPr>
          <p:nvPr/>
        </p:nvCxnSpPr>
        <p:spPr>
          <a:xfrm flipH="1">
            <a:off x="2098601" y="2876672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60C55EF8-90D5-D060-AC13-284BED1394D7}"/>
              </a:ext>
            </a:extLst>
          </p:cNvPr>
          <p:cNvSpPr/>
          <p:nvPr/>
        </p:nvSpPr>
        <p:spPr>
          <a:xfrm>
            <a:off x="2173487" y="255982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22F7567-6118-668A-D2C3-0C0106008B5A}"/>
              </a:ext>
            </a:extLst>
          </p:cNvPr>
          <p:cNvSpPr txBox="1"/>
          <p:nvPr/>
        </p:nvSpPr>
        <p:spPr>
          <a:xfrm>
            <a:off x="5697347" y="1987863"/>
            <a:ext cx="685979" cy="685979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701" b="1" dirty="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D32094F-905D-D669-ED9F-7C9435D548C3}"/>
              </a:ext>
            </a:extLst>
          </p:cNvPr>
          <p:cNvGrpSpPr/>
          <p:nvPr/>
        </p:nvGrpSpPr>
        <p:grpSpPr>
          <a:xfrm>
            <a:off x="1151466" y="1794490"/>
            <a:ext cx="891129" cy="1616067"/>
            <a:chOff x="1151466" y="1794490"/>
            <a:chExt cx="891129" cy="1616067"/>
          </a:xfrm>
        </p:grpSpPr>
        <p:pic>
          <p:nvPicPr>
            <p:cNvPr id="26" name="Content Placeholder 7">
              <a:extLst>
                <a:ext uri="{FF2B5EF4-FFF2-40B4-BE49-F238E27FC236}">
                  <a16:creationId xmlns:a16="http://schemas.microsoft.com/office/drawing/2014/main" id="{E0728933-2D02-2BAC-3294-BF109DE39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A2C65FE-78EC-AD4E-7944-29BAB4F1CFD9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  <p:sp>
        <p:nvSpPr>
          <p:cNvPr id="60" name="Cloud 59">
            <a:extLst>
              <a:ext uri="{FF2B5EF4-FFF2-40B4-BE49-F238E27FC236}">
                <a16:creationId xmlns:a16="http://schemas.microsoft.com/office/drawing/2014/main" id="{1E002BA6-D25C-4A03-ED7B-B9F0F5DD5B4C}"/>
              </a:ext>
            </a:extLst>
          </p:cNvPr>
          <p:cNvSpPr/>
          <p:nvPr/>
        </p:nvSpPr>
        <p:spPr>
          <a:xfrm>
            <a:off x="1512037" y="4817870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624557E-338B-2363-804F-192BDCDC3E3E}"/>
              </a:ext>
            </a:extLst>
          </p:cNvPr>
          <p:cNvCxnSpPr>
            <a:cxnSpLocks/>
          </p:cNvCxnSpPr>
          <p:nvPr/>
        </p:nvCxnSpPr>
        <p:spPr>
          <a:xfrm flipH="1">
            <a:off x="4729211" y="3203727"/>
            <a:ext cx="2180342" cy="1760159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4C5606A-1471-FAC5-F5F4-55488547C2E6}"/>
              </a:ext>
            </a:extLst>
          </p:cNvPr>
          <p:cNvSpPr txBox="1"/>
          <p:nvPr/>
        </p:nvSpPr>
        <p:spPr>
          <a:xfrm rot="19236647">
            <a:off x="5416181" y="4001248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Validate Token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379CAF6-A3C4-E76C-B195-6D66DD406DF3}"/>
              </a:ext>
            </a:extLst>
          </p:cNvPr>
          <p:cNvSpPr/>
          <p:nvPr/>
        </p:nvSpPr>
        <p:spPr>
          <a:xfrm>
            <a:off x="5436756" y="4046330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7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228F574-0E68-89F1-688E-D57D22D32133}"/>
              </a:ext>
            </a:extLst>
          </p:cNvPr>
          <p:cNvSpPr/>
          <p:nvPr/>
        </p:nvSpPr>
        <p:spPr>
          <a:xfrm>
            <a:off x="2401588" y="2953362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22FAE6-5153-C48C-1587-01FBB229F4B2}"/>
              </a:ext>
            </a:extLst>
          </p:cNvPr>
          <p:cNvSpPr txBox="1"/>
          <p:nvPr/>
        </p:nvSpPr>
        <p:spPr>
          <a:xfrm>
            <a:off x="2683005" y="2895766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  (Token accepted)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C10A0CC-6866-AAC4-793F-E09438C45DF3}"/>
              </a:ext>
            </a:extLst>
          </p:cNvPr>
          <p:cNvSpPr/>
          <p:nvPr/>
        </p:nvSpPr>
        <p:spPr>
          <a:xfrm>
            <a:off x="1082729" y="3545836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31DD6BE-2A90-1645-4A27-90D3F606CFC4}"/>
              </a:ext>
            </a:extLst>
          </p:cNvPr>
          <p:cNvSpPr/>
          <p:nvPr/>
        </p:nvSpPr>
        <p:spPr>
          <a:xfrm>
            <a:off x="1530634" y="351855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430A0A7-B849-3642-CF51-56C3527D704E}"/>
              </a:ext>
            </a:extLst>
          </p:cNvPr>
          <p:cNvSpPr txBox="1"/>
          <p:nvPr/>
        </p:nvSpPr>
        <p:spPr>
          <a:xfrm rot="3565023">
            <a:off x="942924" y="4152163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Discovery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562A968-95B9-185B-5CD5-433DC23FC17F}"/>
              </a:ext>
            </a:extLst>
          </p:cNvPr>
          <p:cNvSpPr txBox="1"/>
          <p:nvPr/>
        </p:nvSpPr>
        <p:spPr>
          <a:xfrm rot="3589461">
            <a:off x="1395898" y="411863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Auth &amp; Grant Code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58CA8CB-32B9-3F16-31C1-07F1248B4AEA}"/>
              </a:ext>
            </a:extLst>
          </p:cNvPr>
          <p:cNvGrpSpPr/>
          <p:nvPr/>
        </p:nvGrpSpPr>
        <p:grpSpPr>
          <a:xfrm>
            <a:off x="1890368" y="3459035"/>
            <a:ext cx="700377" cy="1319823"/>
            <a:chOff x="1890368" y="3459035"/>
            <a:chExt cx="700377" cy="1319823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79C3ED15-AC0F-7D6A-F9E5-1B1503559FC6}"/>
                </a:ext>
              </a:extLst>
            </p:cNvPr>
            <p:cNvSpPr/>
            <p:nvPr/>
          </p:nvSpPr>
          <p:spPr>
            <a:xfrm>
              <a:off x="2023258" y="3530784"/>
              <a:ext cx="165888" cy="165888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050" dirty="0"/>
                <a:t>4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442799D-BD07-79B2-D00E-F7E9A045064C}"/>
                </a:ext>
              </a:extLst>
            </p:cNvPr>
            <p:cNvSpPr txBox="1"/>
            <p:nvPr/>
          </p:nvSpPr>
          <p:spPr>
            <a:xfrm rot="3565023">
              <a:off x="1883454" y="4137111"/>
              <a:ext cx="1117606" cy="165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dirty="0"/>
                <a:t>Access Token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95D8C383-F32E-B132-D0E0-379D30852160}"/>
                </a:ext>
              </a:extLst>
            </p:cNvPr>
            <p:cNvCxnSpPr>
              <a:cxnSpLocks/>
            </p:cNvCxnSpPr>
            <p:nvPr/>
          </p:nvCxnSpPr>
          <p:spPr>
            <a:xfrm>
              <a:off x="1890368" y="3459035"/>
              <a:ext cx="700377" cy="1174591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B42B956-353F-F486-9031-21D793689F1C}"/>
              </a:ext>
            </a:extLst>
          </p:cNvPr>
          <p:cNvCxnSpPr>
            <a:cxnSpLocks/>
          </p:cNvCxnSpPr>
          <p:nvPr/>
        </p:nvCxnSpPr>
        <p:spPr>
          <a:xfrm>
            <a:off x="1398452" y="3485400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A4C1764-1D54-3DE0-8EF9-646FBECA8D4F}"/>
              </a:ext>
            </a:extLst>
          </p:cNvPr>
          <p:cNvCxnSpPr>
            <a:cxnSpLocks/>
          </p:cNvCxnSpPr>
          <p:nvPr/>
        </p:nvCxnSpPr>
        <p:spPr>
          <a:xfrm>
            <a:off x="976126" y="3511765"/>
            <a:ext cx="700377" cy="123156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1279641-3F29-C84C-019E-B809C2404475}"/>
              </a:ext>
            </a:extLst>
          </p:cNvPr>
          <p:cNvGrpSpPr/>
          <p:nvPr/>
        </p:nvGrpSpPr>
        <p:grpSpPr>
          <a:xfrm>
            <a:off x="2330440" y="3457325"/>
            <a:ext cx="709150" cy="1174591"/>
            <a:chOff x="2330440" y="3457325"/>
            <a:chExt cx="709150" cy="1174591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B3D2BB5-CFB2-53AA-0AC9-F67953958C90}"/>
                </a:ext>
              </a:extLst>
            </p:cNvPr>
            <p:cNvSpPr/>
            <p:nvPr/>
          </p:nvSpPr>
          <p:spPr>
            <a:xfrm>
              <a:off x="2463330" y="3463757"/>
              <a:ext cx="165888" cy="165888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050" dirty="0"/>
                <a:t>5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4360FC0-1871-BC19-7CBF-46CFF96FDD3A}"/>
                </a:ext>
              </a:extLst>
            </p:cNvPr>
            <p:cNvSpPr txBox="1"/>
            <p:nvPr/>
          </p:nvSpPr>
          <p:spPr>
            <a:xfrm rot="3565023">
              <a:off x="2397844" y="3942411"/>
              <a:ext cx="1117606" cy="165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dirty="0"/>
                <a:t>Device</a:t>
              </a:r>
              <a:br>
                <a:rPr lang="en-US" sz="1200" dirty="0"/>
              </a:br>
              <a:r>
                <a:rPr lang="en-US" sz="1200" dirty="0"/>
                <a:t>Access Token</a:t>
              </a:r>
              <a:br>
                <a:rPr lang="en-US" sz="1200" dirty="0"/>
              </a:br>
              <a:r>
                <a:rPr lang="en-US" sz="1200" dirty="0"/>
                <a:t>(Token Exchange)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014AFD6-8FF5-A27C-BB68-76915A4D0A71}"/>
                </a:ext>
              </a:extLst>
            </p:cNvPr>
            <p:cNvCxnSpPr>
              <a:cxnSpLocks/>
            </p:cNvCxnSpPr>
            <p:nvPr/>
          </p:nvCxnSpPr>
          <p:spPr>
            <a:xfrm>
              <a:off x="2330440" y="3457325"/>
              <a:ext cx="700377" cy="1174591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605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Printing with OAuth 2.0 Access Control – Multiple Printer Contexts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C2D0BD-C452-472A-5B1E-71DEE8320334}"/>
              </a:ext>
            </a:extLst>
          </p:cNvPr>
          <p:cNvGrpSpPr/>
          <p:nvPr/>
        </p:nvGrpSpPr>
        <p:grpSpPr>
          <a:xfrm>
            <a:off x="6586195" y="2001318"/>
            <a:ext cx="2227935" cy="1202409"/>
            <a:chOff x="8779306" y="1525919"/>
            <a:chExt cx="2969806" cy="1602795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E861407-9728-ADC0-984D-7B78AA623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40ACE7-593F-26DE-E126-C997D4823144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A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22132D8-239F-C0B9-7FF3-09CECC4F8B1E}"/>
              </a:ext>
            </a:extLst>
          </p:cNvPr>
          <p:cNvCxnSpPr>
            <a:cxnSpLocks/>
          </p:cNvCxnSpPr>
          <p:nvPr/>
        </p:nvCxnSpPr>
        <p:spPr>
          <a:xfrm>
            <a:off x="2123736" y="228315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0086A6-1A68-8810-DC6B-5CF1A2CD9725}"/>
              </a:ext>
            </a:extLst>
          </p:cNvPr>
          <p:cNvCxnSpPr>
            <a:cxnSpLocks/>
          </p:cNvCxnSpPr>
          <p:nvPr/>
        </p:nvCxnSpPr>
        <p:spPr>
          <a:xfrm flipH="1">
            <a:off x="2085199" y="235252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CD7A57B-7130-0D62-5A04-0DC2D4FC102F}"/>
              </a:ext>
            </a:extLst>
          </p:cNvPr>
          <p:cNvSpPr txBox="1"/>
          <p:nvPr/>
        </p:nvSpPr>
        <p:spPr>
          <a:xfrm>
            <a:off x="2530425" y="237157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>
                <a:solidFill>
                  <a:srgbClr val="FF0000"/>
                </a:solidFill>
              </a:rPr>
              <a:t>HTTP 401 Unauthorized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AF3F07-9F95-2DBA-8209-45554F9E78A4}"/>
              </a:ext>
            </a:extLst>
          </p:cNvPr>
          <p:cNvSpPr txBox="1"/>
          <p:nvPr/>
        </p:nvSpPr>
        <p:spPr>
          <a:xfrm>
            <a:off x="2461699" y="203910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(e.g., Create-Job, Validate-Job, Get-Jobs)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819DD8-2274-629A-DF6D-DB8C333F302D}"/>
              </a:ext>
            </a:extLst>
          </p:cNvPr>
          <p:cNvSpPr/>
          <p:nvPr/>
        </p:nvSpPr>
        <p:spPr>
          <a:xfrm>
            <a:off x="2177442" y="201514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F0084BD-5A77-CDDA-4F82-5DC323B9BCDD}"/>
              </a:ext>
            </a:extLst>
          </p:cNvPr>
          <p:cNvCxnSpPr>
            <a:cxnSpLocks/>
          </p:cNvCxnSpPr>
          <p:nvPr/>
        </p:nvCxnSpPr>
        <p:spPr>
          <a:xfrm>
            <a:off x="2137139" y="280280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FBC4542-0436-D481-1971-95259C0AB080}"/>
              </a:ext>
            </a:extLst>
          </p:cNvPr>
          <p:cNvSpPr txBox="1"/>
          <p:nvPr/>
        </p:nvSpPr>
        <p:spPr>
          <a:xfrm>
            <a:off x="2529664" y="264775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with Bearer Token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6D3370-3CC4-58C3-7327-95BA5E8F0D7E}"/>
              </a:ext>
            </a:extLst>
          </p:cNvPr>
          <p:cNvSpPr txBox="1"/>
          <p:nvPr/>
        </p:nvSpPr>
        <p:spPr>
          <a:xfrm>
            <a:off x="2683005" y="2895766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  (Token accepted)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65E6C74-6749-8D69-0777-B425762E4DAD}"/>
              </a:ext>
            </a:extLst>
          </p:cNvPr>
          <p:cNvCxnSpPr>
            <a:cxnSpLocks/>
          </p:cNvCxnSpPr>
          <p:nvPr/>
        </p:nvCxnSpPr>
        <p:spPr>
          <a:xfrm flipH="1">
            <a:off x="2098601" y="2876672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445921A2-7FEC-6E50-DE43-23A1DC050DBA}"/>
              </a:ext>
            </a:extLst>
          </p:cNvPr>
          <p:cNvSpPr/>
          <p:nvPr/>
        </p:nvSpPr>
        <p:spPr>
          <a:xfrm>
            <a:off x="2173487" y="255982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E467C2A-BFFA-FCBB-0785-45A80BB9A45F}"/>
              </a:ext>
            </a:extLst>
          </p:cNvPr>
          <p:cNvSpPr txBox="1"/>
          <p:nvPr/>
        </p:nvSpPr>
        <p:spPr>
          <a:xfrm>
            <a:off x="5697347" y="1987863"/>
            <a:ext cx="685979" cy="685979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701" b="1" dirty="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5EE9F5B-84F5-8FE3-C40A-E781FEE808F8}"/>
              </a:ext>
            </a:extLst>
          </p:cNvPr>
          <p:cNvGrpSpPr/>
          <p:nvPr/>
        </p:nvGrpSpPr>
        <p:grpSpPr>
          <a:xfrm>
            <a:off x="1151466" y="1794490"/>
            <a:ext cx="891129" cy="1616067"/>
            <a:chOff x="1151466" y="1794490"/>
            <a:chExt cx="891129" cy="1616067"/>
          </a:xfrm>
        </p:grpSpPr>
        <p:pic>
          <p:nvPicPr>
            <p:cNvPr id="44" name="Content Placeholder 7">
              <a:extLst>
                <a:ext uri="{FF2B5EF4-FFF2-40B4-BE49-F238E27FC236}">
                  <a16:creationId xmlns:a16="http://schemas.microsoft.com/office/drawing/2014/main" id="{B259BA46-785C-C12E-1B50-806FAB6868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BEFCE9A-20A3-0A41-9BB6-395F568512AA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  <p:sp>
        <p:nvSpPr>
          <p:cNvPr id="46" name="Cloud 45">
            <a:extLst>
              <a:ext uri="{FF2B5EF4-FFF2-40B4-BE49-F238E27FC236}">
                <a16:creationId xmlns:a16="http://schemas.microsoft.com/office/drawing/2014/main" id="{423B7F1E-F751-C272-2F52-F6F0AAE0967C}"/>
              </a:ext>
            </a:extLst>
          </p:cNvPr>
          <p:cNvSpPr/>
          <p:nvPr/>
        </p:nvSpPr>
        <p:spPr>
          <a:xfrm>
            <a:off x="1512037" y="4817870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A8456AD8-9E01-96D1-9A2D-22E039A63A41}"/>
              </a:ext>
            </a:extLst>
          </p:cNvPr>
          <p:cNvCxnSpPr>
            <a:cxnSpLocks/>
          </p:cNvCxnSpPr>
          <p:nvPr/>
        </p:nvCxnSpPr>
        <p:spPr>
          <a:xfrm flipH="1">
            <a:off x="4729211" y="3203727"/>
            <a:ext cx="2180342" cy="1760159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318C9D9-043D-BEF7-0B58-CE66848B1D14}"/>
              </a:ext>
            </a:extLst>
          </p:cNvPr>
          <p:cNvSpPr txBox="1"/>
          <p:nvPr/>
        </p:nvSpPr>
        <p:spPr>
          <a:xfrm rot="19236647">
            <a:off x="5416181" y="4001248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Validate Token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64285A6-4E54-C605-B512-486E4A6B043F}"/>
              </a:ext>
            </a:extLst>
          </p:cNvPr>
          <p:cNvSpPr/>
          <p:nvPr/>
        </p:nvSpPr>
        <p:spPr>
          <a:xfrm>
            <a:off x="5436756" y="4046330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7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2687B66-0106-C30E-7CBB-FB85733E050C}"/>
              </a:ext>
            </a:extLst>
          </p:cNvPr>
          <p:cNvSpPr/>
          <p:nvPr/>
        </p:nvSpPr>
        <p:spPr>
          <a:xfrm>
            <a:off x="2424736" y="291958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8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6FCFD3-2827-25B9-4D4C-2496391006A4}"/>
              </a:ext>
            </a:extLst>
          </p:cNvPr>
          <p:cNvGrpSpPr/>
          <p:nvPr/>
        </p:nvGrpSpPr>
        <p:grpSpPr>
          <a:xfrm>
            <a:off x="6671426" y="3485219"/>
            <a:ext cx="2227935" cy="1202409"/>
            <a:chOff x="8779306" y="1525919"/>
            <a:chExt cx="2969806" cy="1602795"/>
          </a:xfrm>
        </p:grpSpPr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B6A9733-86DE-5E93-D443-080ECAE2F6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0B3140B-FF23-8B08-1759-68B54C00148C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FB04A7D-54F9-5F80-8EF4-017022DA577A}"/>
              </a:ext>
            </a:extLst>
          </p:cNvPr>
          <p:cNvGrpSpPr/>
          <p:nvPr/>
        </p:nvGrpSpPr>
        <p:grpSpPr>
          <a:xfrm>
            <a:off x="5819382" y="5201629"/>
            <a:ext cx="2227935" cy="1202409"/>
            <a:chOff x="8779306" y="1525919"/>
            <a:chExt cx="2969806" cy="1602795"/>
          </a:xfrm>
        </p:grpSpPr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378EBB6-DC23-65FD-6469-8566149E7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011D98A-76BD-61AE-768D-FB5E125C98F6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C</a:t>
              </a:r>
            </a:p>
          </p:txBody>
        </p:sp>
      </p:grp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FA1E02D0-259D-DCDA-61E6-E0365FBB007F}"/>
              </a:ext>
            </a:extLst>
          </p:cNvPr>
          <p:cNvSpPr/>
          <p:nvPr/>
        </p:nvSpPr>
        <p:spPr>
          <a:xfrm>
            <a:off x="6072796" y="1542167"/>
            <a:ext cx="2992340" cy="3201158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t">
            <a:noAutofit/>
          </a:bodyPr>
          <a:lstStyle/>
          <a:p>
            <a:pPr marL="40640" marR="4064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Context (Tenant) 1: </a:t>
            </a:r>
            <a:r>
              <a:rPr kumimoji="0" lang="en-US" sz="1200" b="1" i="0" u="none" strike="noStrike" cap="none" spc="0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MegaCorp</a:t>
            </a:r>
            <a:r>
              <a:rPr lang="en-US" sz="1200" b="1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Inc.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D37D5753-7BF8-C2FD-5BC4-C1E3F480C6DC}"/>
              </a:ext>
            </a:extLst>
          </p:cNvPr>
          <p:cNvSpPr/>
          <p:nvPr/>
        </p:nvSpPr>
        <p:spPr>
          <a:xfrm>
            <a:off x="5607479" y="4793369"/>
            <a:ext cx="2992340" cy="1760159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t">
            <a:noAutofit/>
          </a:bodyPr>
          <a:lstStyle/>
          <a:p>
            <a:pPr marL="40640" marR="4064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Context (Tenant) 2: Home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F6EE565-2A81-9309-5136-D4FAB2CBFEE2}"/>
              </a:ext>
            </a:extLst>
          </p:cNvPr>
          <p:cNvSpPr/>
          <p:nvPr/>
        </p:nvSpPr>
        <p:spPr>
          <a:xfrm>
            <a:off x="1082729" y="3545836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DA656F9-411B-27C7-3147-BBB172D672DD}"/>
              </a:ext>
            </a:extLst>
          </p:cNvPr>
          <p:cNvSpPr/>
          <p:nvPr/>
        </p:nvSpPr>
        <p:spPr>
          <a:xfrm>
            <a:off x="1530634" y="351855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5A02DB-EA2B-367E-F98D-43D516E39609}"/>
              </a:ext>
            </a:extLst>
          </p:cNvPr>
          <p:cNvSpPr txBox="1"/>
          <p:nvPr/>
        </p:nvSpPr>
        <p:spPr>
          <a:xfrm rot="3565023">
            <a:off x="942924" y="4152163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Discovery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35C3603-0EA2-C0DF-F47E-5BA978C46936}"/>
              </a:ext>
            </a:extLst>
          </p:cNvPr>
          <p:cNvSpPr txBox="1"/>
          <p:nvPr/>
        </p:nvSpPr>
        <p:spPr>
          <a:xfrm rot="3589461">
            <a:off x="1395898" y="411863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Auth &amp; Grant Code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3B0D830-3385-54D8-7BF1-9B87D1CD6EBE}"/>
              </a:ext>
            </a:extLst>
          </p:cNvPr>
          <p:cNvGrpSpPr/>
          <p:nvPr/>
        </p:nvGrpSpPr>
        <p:grpSpPr>
          <a:xfrm>
            <a:off x="1890368" y="3459035"/>
            <a:ext cx="700377" cy="1319823"/>
            <a:chOff x="1890368" y="3459035"/>
            <a:chExt cx="700377" cy="1319823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BF75B63-A7E6-E7F7-AD39-2DA564996A01}"/>
                </a:ext>
              </a:extLst>
            </p:cNvPr>
            <p:cNvSpPr/>
            <p:nvPr/>
          </p:nvSpPr>
          <p:spPr>
            <a:xfrm>
              <a:off x="2023258" y="3530784"/>
              <a:ext cx="165888" cy="165888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050" dirty="0"/>
                <a:t>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43FEE52-5FD6-4979-983D-A94B9D6CE55D}"/>
                </a:ext>
              </a:extLst>
            </p:cNvPr>
            <p:cNvSpPr txBox="1"/>
            <p:nvPr/>
          </p:nvSpPr>
          <p:spPr>
            <a:xfrm rot="3565023">
              <a:off x="1883454" y="4137111"/>
              <a:ext cx="1117606" cy="165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dirty="0"/>
                <a:t>Access Token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0283CEA6-9F17-B538-59E4-C87F3E793D04}"/>
                </a:ext>
              </a:extLst>
            </p:cNvPr>
            <p:cNvCxnSpPr>
              <a:cxnSpLocks/>
            </p:cNvCxnSpPr>
            <p:nvPr/>
          </p:nvCxnSpPr>
          <p:spPr>
            <a:xfrm>
              <a:off x="1890368" y="3459035"/>
              <a:ext cx="700377" cy="1174591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3F8F67A-AFCA-DA82-137D-D6454D439A56}"/>
              </a:ext>
            </a:extLst>
          </p:cNvPr>
          <p:cNvCxnSpPr>
            <a:cxnSpLocks/>
          </p:cNvCxnSpPr>
          <p:nvPr/>
        </p:nvCxnSpPr>
        <p:spPr>
          <a:xfrm>
            <a:off x="1398452" y="3485400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A254935-3485-9280-45F0-D7E3665B9454}"/>
              </a:ext>
            </a:extLst>
          </p:cNvPr>
          <p:cNvCxnSpPr>
            <a:cxnSpLocks/>
          </p:cNvCxnSpPr>
          <p:nvPr/>
        </p:nvCxnSpPr>
        <p:spPr>
          <a:xfrm>
            <a:off x="976126" y="3511765"/>
            <a:ext cx="700377" cy="123156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22DCD98-60F2-E589-9F24-697C6AEE2DD5}"/>
              </a:ext>
            </a:extLst>
          </p:cNvPr>
          <p:cNvGrpSpPr/>
          <p:nvPr/>
        </p:nvGrpSpPr>
        <p:grpSpPr>
          <a:xfrm>
            <a:off x="2330440" y="3457325"/>
            <a:ext cx="709150" cy="1174591"/>
            <a:chOff x="2330440" y="3457325"/>
            <a:chExt cx="709150" cy="1174591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A49AE4A-F4DA-56E0-8B6D-C2EFCF484E09}"/>
                </a:ext>
              </a:extLst>
            </p:cNvPr>
            <p:cNvSpPr/>
            <p:nvPr/>
          </p:nvSpPr>
          <p:spPr>
            <a:xfrm>
              <a:off x="2463330" y="3463757"/>
              <a:ext cx="165888" cy="165888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050" dirty="0"/>
                <a:t>5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787B9DA-8229-322A-0A8C-3DE78DFBFA6C}"/>
                </a:ext>
              </a:extLst>
            </p:cNvPr>
            <p:cNvSpPr txBox="1"/>
            <p:nvPr/>
          </p:nvSpPr>
          <p:spPr>
            <a:xfrm rot="3565023">
              <a:off x="2397844" y="3942411"/>
              <a:ext cx="1117606" cy="165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dirty="0"/>
                <a:t>Device</a:t>
              </a:r>
              <a:br>
                <a:rPr lang="en-US" sz="1200" dirty="0"/>
              </a:br>
              <a:r>
                <a:rPr lang="en-US" sz="1200" dirty="0"/>
                <a:t>Access Token</a:t>
              </a:r>
              <a:br>
                <a:rPr lang="en-US" sz="1200" dirty="0"/>
              </a:br>
              <a:r>
                <a:rPr lang="en-US" sz="1200" dirty="0"/>
                <a:t>(Token Exchange)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F0017F33-68E9-5EC0-FBE5-89BEAF785CAD}"/>
                </a:ext>
              </a:extLst>
            </p:cNvPr>
            <p:cNvCxnSpPr>
              <a:cxnSpLocks/>
            </p:cNvCxnSpPr>
            <p:nvPr/>
          </p:nvCxnSpPr>
          <p:spPr>
            <a:xfrm>
              <a:off x="2330440" y="3457325"/>
              <a:ext cx="700377" cy="1174591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269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AA66-7140-D3A9-0D09-50160C28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348290940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Printer Registration with Device Authorization Grant (RFC 8626)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C2D0BD-C452-472A-5B1E-71DEE8320334}"/>
              </a:ext>
            </a:extLst>
          </p:cNvPr>
          <p:cNvGrpSpPr/>
          <p:nvPr/>
        </p:nvGrpSpPr>
        <p:grpSpPr>
          <a:xfrm>
            <a:off x="6586195" y="2001318"/>
            <a:ext cx="2227935" cy="1202409"/>
            <a:chOff x="8779306" y="1525919"/>
            <a:chExt cx="2969806" cy="1602795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E861407-9728-ADC0-984D-7B78AA623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40ACE7-593F-26DE-E126-C997D4823144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828234E-8635-1C79-33C3-D337D1708A52}"/>
              </a:ext>
            </a:extLst>
          </p:cNvPr>
          <p:cNvCxnSpPr>
            <a:cxnSpLocks/>
          </p:cNvCxnSpPr>
          <p:nvPr/>
        </p:nvCxnSpPr>
        <p:spPr>
          <a:xfrm flipH="1">
            <a:off x="2085199" y="235252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A13426D-0747-C2B2-158D-70807109C3FB}"/>
              </a:ext>
            </a:extLst>
          </p:cNvPr>
          <p:cNvSpPr txBox="1"/>
          <p:nvPr/>
        </p:nvSpPr>
        <p:spPr>
          <a:xfrm>
            <a:off x="2461699" y="203910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Instruct user to go to verification URI</a:t>
            </a:r>
          </a:p>
          <a:p>
            <a:pPr>
              <a:lnSpc>
                <a:spcPct val="90000"/>
              </a:lnSpc>
            </a:pPr>
            <a:r>
              <a:rPr lang="en-US" sz="1050" dirty="0"/>
              <a:t>Code: nakVoodEy3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972295B-F900-31DA-A1E1-9E1213A87BD9}"/>
              </a:ext>
            </a:extLst>
          </p:cNvPr>
          <p:cNvSpPr/>
          <p:nvPr/>
        </p:nvSpPr>
        <p:spPr>
          <a:xfrm>
            <a:off x="2177442" y="201514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8EEABA3-3675-C192-D6C9-1CE540B77454}"/>
              </a:ext>
            </a:extLst>
          </p:cNvPr>
          <p:cNvSpPr/>
          <p:nvPr/>
        </p:nvSpPr>
        <p:spPr>
          <a:xfrm>
            <a:off x="1349853" y="3545836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4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A927DC2-754C-DBCA-8FC0-FFB5A66E2ACB}"/>
              </a:ext>
            </a:extLst>
          </p:cNvPr>
          <p:cNvSpPr/>
          <p:nvPr/>
        </p:nvSpPr>
        <p:spPr>
          <a:xfrm>
            <a:off x="1797758" y="351855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C4FBA4-7F3B-3066-44C2-F90B56C8971A}"/>
              </a:ext>
            </a:extLst>
          </p:cNvPr>
          <p:cNvSpPr txBox="1"/>
          <p:nvPr/>
        </p:nvSpPr>
        <p:spPr>
          <a:xfrm rot="3565023">
            <a:off x="1210048" y="4152163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Load page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B35240-DDDA-AF5D-2B92-01D090ADB49F}"/>
              </a:ext>
            </a:extLst>
          </p:cNvPr>
          <p:cNvSpPr txBox="1"/>
          <p:nvPr/>
        </p:nvSpPr>
        <p:spPr>
          <a:xfrm rot="3589461">
            <a:off x="1663022" y="411863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Enter code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D8E6F5E-F30E-95D8-3A86-ADFD40DE573B}"/>
              </a:ext>
            </a:extLst>
          </p:cNvPr>
          <p:cNvSpPr/>
          <p:nvPr/>
        </p:nvSpPr>
        <p:spPr>
          <a:xfrm>
            <a:off x="2290382" y="3530784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CB1DC4-84C2-9C26-9420-4D30917326CC}"/>
              </a:ext>
            </a:extLst>
          </p:cNvPr>
          <p:cNvSpPr txBox="1"/>
          <p:nvPr/>
        </p:nvSpPr>
        <p:spPr>
          <a:xfrm rot="3565023">
            <a:off x="2150578" y="413711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Authenticate user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CBE74AB-FC71-EFE6-549B-7FE1C34F0302}"/>
              </a:ext>
            </a:extLst>
          </p:cNvPr>
          <p:cNvCxnSpPr>
            <a:cxnSpLocks/>
          </p:cNvCxnSpPr>
          <p:nvPr/>
        </p:nvCxnSpPr>
        <p:spPr>
          <a:xfrm>
            <a:off x="2157492" y="345903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6AAFBF0-FC19-B970-A47A-B45EEC43CD75}"/>
              </a:ext>
            </a:extLst>
          </p:cNvPr>
          <p:cNvCxnSpPr>
            <a:cxnSpLocks/>
          </p:cNvCxnSpPr>
          <p:nvPr/>
        </p:nvCxnSpPr>
        <p:spPr>
          <a:xfrm>
            <a:off x="1665576" y="3485400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6E0F202-7716-33DF-FC60-8B56D1A63FD7}"/>
              </a:ext>
            </a:extLst>
          </p:cNvPr>
          <p:cNvGrpSpPr/>
          <p:nvPr/>
        </p:nvGrpSpPr>
        <p:grpSpPr>
          <a:xfrm>
            <a:off x="832208" y="1236060"/>
            <a:ext cx="1210388" cy="2195045"/>
            <a:chOff x="1151466" y="1794490"/>
            <a:chExt cx="891129" cy="1616067"/>
          </a:xfrm>
        </p:grpSpPr>
        <p:pic>
          <p:nvPicPr>
            <p:cNvPr id="44" name="Content Placeholder 7">
              <a:extLst>
                <a:ext uri="{FF2B5EF4-FFF2-40B4-BE49-F238E27FC236}">
                  <a16:creationId xmlns:a16="http://schemas.microsoft.com/office/drawing/2014/main" id="{8C54ADAC-5958-91F7-4BC8-9378FE837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FBB760E-C7A7-77C4-469F-F04F566EA55F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  <p:sp>
        <p:nvSpPr>
          <p:cNvPr id="46" name="Cloud 45">
            <a:extLst>
              <a:ext uri="{FF2B5EF4-FFF2-40B4-BE49-F238E27FC236}">
                <a16:creationId xmlns:a16="http://schemas.microsoft.com/office/drawing/2014/main" id="{44B0823D-171E-6C59-454F-43B687E3005D}"/>
              </a:ext>
            </a:extLst>
          </p:cNvPr>
          <p:cNvSpPr/>
          <p:nvPr/>
        </p:nvSpPr>
        <p:spPr>
          <a:xfrm>
            <a:off x="1512037" y="4817870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8CE9ABB-3785-4711-E60D-D204DFC24DB1}"/>
              </a:ext>
            </a:extLst>
          </p:cNvPr>
          <p:cNvSpPr txBox="1"/>
          <p:nvPr/>
        </p:nvSpPr>
        <p:spPr>
          <a:xfrm>
            <a:off x="913526" y="1957655"/>
            <a:ext cx="1053494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Go to:</a:t>
            </a:r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x.io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/register</a:t>
            </a:r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/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Code:</a:t>
            </a:r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nakVoodEy3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A173252-7A6D-7718-ECB8-8A928E15E805}"/>
              </a:ext>
            </a:extLst>
          </p:cNvPr>
          <p:cNvSpPr/>
          <p:nvPr/>
        </p:nvSpPr>
        <p:spPr>
          <a:xfrm>
            <a:off x="584702" y="202488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E8A05A0-43BA-38DA-DE6D-5589446FDED8}"/>
              </a:ext>
            </a:extLst>
          </p:cNvPr>
          <p:cNvCxnSpPr>
            <a:cxnSpLocks/>
          </p:cNvCxnSpPr>
          <p:nvPr/>
        </p:nvCxnSpPr>
        <p:spPr>
          <a:xfrm flipH="1">
            <a:off x="4749230" y="3197985"/>
            <a:ext cx="2250639" cy="1761959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24EE1F31-ACD7-5812-357F-5DA38D406315}"/>
              </a:ext>
            </a:extLst>
          </p:cNvPr>
          <p:cNvSpPr/>
          <p:nvPr/>
        </p:nvSpPr>
        <p:spPr>
          <a:xfrm>
            <a:off x="5398615" y="376432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F2D263A7-F7ED-C9B0-0F09-A9B157952AD3}"/>
              </a:ext>
            </a:extLst>
          </p:cNvPr>
          <p:cNvCxnSpPr>
            <a:cxnSpLocks/>
          </p:cNvCxnSpPr>
          <p:nvPr/>
        </p:nvCxnSpPr>
        <p:spPr>
          <a:xfrm>
            <a:off x="1243250" y="3511765"/>
            <a:ext cx="700377" cy="123156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1CD5001-D198-749D-29EE-7EF7E9724008}"/>
              </a:ext>
            </a:extLst>
          </p:cNvPr>
          <p:cNvSpPr txBox="1"/>
          <p:nvPr/>
        </p:nvSpPr>
        <p:spPr>
          <a:xfrm rot="19263662">
            <a:off x="5106995" y="4462244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User code, device code and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verification URI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70B02B-4CB1-4924-49F9-7B78D130403F}"/>
              </a:ext>
            </a:extLst>
          </p:cNvPr>
          <p:cNvSpPr txBox="1"/>
          <p:nvPr/>
        </p:nvSpPr>
        <p:spPr>
          <a:xfrm rot="19263662">
            <a:off x="4746210" y="426941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Request device code for client ID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3A44150-5DFD-FE87-DA10-B62977F2D3AF}"/>
              </a:ext>
            </a:extLst>
          </p:cNvPr>
          <p:cNvCxnSpPr>
            <a:cxnSpLocks/>
          </p:cNvCxnSpPr>
          <p:nvPr/>
        </p:nvCxnSpPr>
        <p:spPr>
          <a:xfrm flipH="1">
            <a:off x="4845644" y="3275737"/>
            <a:ext cx="2250639" cy="1761959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>
            <a:extLst>
              <a:ext uri="{FF2B5EF4-FFF2-40B4-BE49-F238E27FC236}">
                <a16:creationId xmlns:a16="http://schemas.microsoft.com/office/drawing/2014/main" id="{08F46443-C229-7489-009D-458943D2BB58}"/>
              </a:ext>
            </a:extLst>
          </p:cNvPr>
          <p:cNvCxnSpPr>
            <a:stCxn id="46" idx="0"/>
            <a:endCxn id="15" idx="2"/>
          </p:cNvCxnSpPr>
          <p:nvPr/>
        </p:nvCxnSpPr>
        <p:spPr>
          <a:xfrm flipV="1">
            <a:off x="4855877" y="3203727"/>
            <a:ext cx="2505204" cy="2178310"/>
          </a:xfrm>
          <a:prstGeom prst="curvedConnector2">
            <a:avLst/>
          </a:prstGeom>
          <a:noFill/>
          <a:ln w="9525" cap="flat">
            <a:solidFill>
              <a:srgbClr val="000000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414B2F7D-8ED2-E1AB-C6AF-7ABC65D3F725}"/>
              </a:ext>
            </a:extLst>
          </p:cNvPr>
          <p:cNvSpPr/>
          <p:nvPr/>
        </p:nvSpPr>
        <p:spPr>
          <a:xfrm>
            <a:off x="5592111" y="5324283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4B40CA-BDDF-3D17-D46F-DD667AA6331E}"/>
              </a:ext>
            </a:extLst>
          </p:cNvPr>
          <p:cNvSpPr txBox="1"/>
          <p:nvPr/>
        </p:nvSpPr>
        <p:spPr>
          <a:xfrm>
            <a:off x="5890651" y="5108393"/>
            <a:ext cx="523846" cy="4317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/>
              <a:t>Access</a:t>
            </a:r>
          </a:p>
          <a:p>
            <a:pPr algn="ctr">
              <a:lnSpc>
                <a:spcPct val="90000"/>
              </a:lnSpc>
            </a:pPr>
            <a:r>
              <a:rPr lang="en-US" sz="1200" dirty="0"/>
              <a:t>Token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D3EAAB-F666-FCBE-A95D-68FBC12FDCC8}"/>
              </a:ext>
            </a:extLst>
          </p:cNvPr>
          <p:cNvSpPr txBox="1"/>
          <p:nvPr/>
        </p:nvSpPr>
        <p:spPr>
          <a:xfrm rot="19927498">
            <a:off x="561467" y="3147585"/>
            <a:ext cx="7827784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86881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Trust Relationships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6" name="Cloud 45">
            <a:extLst>
              <a:ext uri="{FF2B5EF4-FFF2-40B4-BE49-F238E27FC236}">
                <a16:creationId xmlns:a16="http://schemas.microsoft.com/office/drawing/2014/main" id="{423B7F1E-F751-C272-2F52-F6F0AAE0967C}"/>
              </a:ext>
            </a:extLst>
          </p:cNvPr>
          <p:cNvSpPr/>
          <p:nvPr/>
        </p:nvSpPr>
        <p:spPr>
          <a:xfrm>
            <a:off x="2776122" y="1376342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9698004-1BCA-BF10-AF84-D447337D3357}"/>
              </a:ext>
            </a:extLst>
          </p:cNvPr>
          <p:cNvCxnSpPr>
            <a:cxnSpLocks/>
          </p:cNvCxnSpPr>
          <p:nvPr/>
        </p:nvCxnSpPr>
        <p:spPr>
          <a:xfrm flipH="1" flipV="1">
            <a:off x="5616308" y="2562777"/>
            <a:ext cx="1186179" cy="1543077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627D6F8-DD2A-E511-221C-BFB8D28CE7A1}"/>
              </a:ext>
            </a:extLst>
          </p:cNvPr>
          <p:cNvCxnSpPr>
            <a:cxnSpLocks/>
          </p:cNvCxnSpPr>
          <p:nvPr/>
        </p:nvCxnSpPr>
        <p:spPr>
          <a:xfrm>
            <a:off x="5788188" y="2562777"/>
            <a:ext cx="1134124" cy="146863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85F926C-2473-1E59-A760-86CA32EAE44A}"/>
              </a:ext>
            </a:extLst>
          </p:cNvPr>
          <p:cNvSpPr txBox="1"/>
          <p:nvPr/>
        </p:nvSpPr>
        <p:spPr>
          <a:xfrm>
            <a:off x="6495315" y="2888174"/>
            <a:ext cx="2175578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Printer Trusts AUTHZ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C217406-9FC9-1F1D-C6A1-0593AAA43FBA}"/>
              </a:ext>
            </a:extLst>
          </p:cNvPr>
          <p:cNvSpPr txBox="1"/>
          <p:nvPr/>
        </p:nvSpPr>
        <p:spPr>
          <a:xfrm>
            <a:off x="2507749" y="2978285"/>
            <a:ext cx="1984552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AUTHZ Trusts Client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2933D7F-253B-A31B-DFDA-9FB350E63FE4}"/>
              </a:ext>
            </a:extLst>
          </p:cNvPr>
          <p:cNvCxnSpPr>
            <a:cxnSpLocks/>
          </p:cNvCxnSpPr>
          <p:nvPr/>
        </p:nvCxnSpPr>
        <p:spPr>
          <a:xfrm flipH="1">
            <a:off x="1481729" y="2422100"/>
            <a:ext cx="1492324" cy="1279118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triangl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F8E3A9C-306A-8280-B1EA-ED252D030E7A}"/>
              </a:ext>
            </a:extLst>
          </p:cNvPr>
          <p:cNvCxnSpPr>
            <a:cxnSpLocks/>
          </p:cNvCxnSpPr>
          <p:nvPr/>
        </p:nvCxnSpPr>
        <p:spPr>
          <a:xfrm flipV="1">
            <a:off x="1286364" y="2367698"/>
            <a:ext cx="1545248" cy="132334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triangl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346107C-AF28-966D-73E1-A29AB90AA2D3}"/>
              </a:ext>
            </a:extLst>
          </p:cNvPr>
          <p:cNvSpPr txBox="1"/>
          <p:nvPr/>
        </p:nvSpPr>
        <p:spPr>
          <a:xfrm>
            <a:off x="587862" y="2449220"/>
            <a:ext cx="1926889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Client Trusts AUTHZ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286B15-D95B-F198-1499-1176E5BAAB1D}"/>
              </a:ext>
            </a:extLst>
          </p:cNvPr>
          <p:cNvSpPr/>
          <p:nvPr/>
        </p:nvSpPr>
        <p:spPr>
          <a:xfrm>
            <a:off x="6291134" y="2861920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09026DE-82AE-5BEF-A820-74B06FFC1ECA}"/>
              </a:ext>
            </a:extLst>
          </p:cNvPr>
          <p:cNvGrpSpPr/>
          <p:nvPr/>
        </p:nvGrpSpPr>
        <p:grpSpPr>
          <a:xfrm>
            <a:off x="4126541" y="3423166"/>
            <a:ext cx="2350312" cy="365760"/>
            <a:chOff x="4126541" y="3423166"/>
            <a:chExt cx="2350312" cy="36576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7428412-5C9B-31FD-918E-7CB651171F64}"/>
                </a:ext>
              </a:extLst>
            </p:cNvPr>
            <p:cNvSpPr txBox="1"/>
            <p:nvPr/>
          </p:nvSpPr>
          <p:spPr>
            <a:xfrm>
              <a:off x="4492301" y="3447159"/>
              <a:ext cx="1984552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40640" marR="4064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rPr>
                <a:t>AUTHZ Trusts Printer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6EEC0B5-69B0-CBA6-5769-21DB4A35F713}"/>
                </a:ext>
              </a:extLst>
            </p:cNvPr>
            <p:cNvSpPr/>
            <p:nvPr/>
          </p:nvSpPr>
          <p:spPr>
            <a:xfrm>
              <a:off x="4126541" y="3423166"/>
              <a:ext cx="365760" cy="36576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40640" marR="4064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ea typeface="Arial"/>
                  <a:cs typeface="Arial"/>
                </a:rPr>
                <a:t>4</a:t>
              </a:r>
              <a:endParaRPr kumimoji="0" lang="en-US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51471A0-4964-674C-B509-DCF17A8A11A1}"/>
              </a:ext>
            </a:extLst>
          </p:cNvPr>
          <p:cNvSpPr/>
          <p:nvPr/>
        </p:nvSpPr>
        <p:spPr>
          <a:xfrm>
            <a:off x="285157" y="2425358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8EAA2C8-F37B-46D5-BFC5-A286308B36DC}"/>
              </a:ext>
            </a:extLst>
          </p:cNvPr>
          <p:cNvSpPr/>
          <p:nvPr/>
        </p:nvSpPr>
        <p:spPr>
          <a:xfrm>
            <a:off x="2284973" y="2968555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16D4531-ECCC-42DC-6050-7E3372BA230A}"/>
              </a:ext>
            </a:extLst>
          </p:cNvPr>
          <p:cNvGrpSpPr/>
          <p:nvPr/>
        </p:nvGrpSpPr>
        <p:grpSpPr>
          <a:xfrm>
            <a:off x="6606743" y="3994508"/>
            <a:ext cx="2227935" cy="1202409"/>
            <a:chOff x="8779306" y="1525919"/>
            <a:chExt cx="2969806" cy="1602795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465419E0-927B-0F9E-F241-E546ACF082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E1BC1E0-6A41-2C88-4079-D1F3DACCBB99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CF1B3D2-BA25-A984-703F-72298D211701}"/>
              </a:ext>
            </a:extLst>
          </p:cNvPr>
          <p:cNvGrpSpPr/>
          <p:nvPr/>
        </p:nvGrpSpPr>
        <p:grpSpPr>
          <a:xfrm>
            <a:off x="753868" y="3785381"/>
            <a:ext cx="891129" cy="1616067"/>
            <a:chOff x="1151466" y="1794490"/>
            <a:chExt cx="891129" cy="1616067"/>
          </a:xfrm>
        </p:grpSpPr>
        <p:pic>
          <p:nvPicPr>
            <p:cNvPr id="29" name="Content Placeholder 7">
              <a:extLst>
                <a:ext uri="{FF2B5EF4-FFF2-40B4-BE49-F238E27FC236}">
                  <a16:creationId xmlns:a16="http://schemas.microsoft.com/office/drawing/2014/main" id="{64196324-0687-B96C-7B1D-315208016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97F0964-395E-A7FE-B1EE-C26E66ECD4CC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BDDAB57-3AFB-4618-AD9B-4A2548F01EFF}"/>
              </a:ext>
            </a:extLst>
          </p:cNvPr>
          <p:cNvSpPr txBox="1"/>
          <p:nvPr/>
        </p:nvSpPr>
        <p:spPr>
          <a:xfrm>
            <a:off x="2650733" y="4716238"/>
            <a:ext cx="2887038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Printer Trusts Client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CBF63B7-3E84-5089-89FD-BF3912A4B3E3}"/>
              </a:ext>
            </a:extLst>
          </p:cNvPr>
          <p:cNvCxnSpPr>
            <a:cxnSpLocks/>
          </p:cNvCxnSpPr>
          <p:nvPr/>
        </p:nvCxnSpPr>
        <p:spPr>
          <a:xfrm>
            <a:off x="1832317" y="4442862"/>
            <a:ext cx="4660950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triangl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402544F-80B4-6A0B-AC3E-B08175746D80}"/>
              </a:ext>
            </a:extLst>
          </p:cNvPr>
          <p:cNvCxnSpPr>
            <a:cxnSpLocks/>
          </p:cNvCxnSpPr>
          <p:nvPr/>
        </p:nvCxnSpPr>
        <p:spPr>
          <a:xfrm flipH="1">
            <a:off x="1799314" y="4595488"/>
            <a:ext cx="4653112" cy="19528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triangl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26243CF-A53E-BB7F-B37C-F84EB64464A3}"/>
              </a:ext>
            </a:extLst>
          </p:cNvPr>
          <p:cNvSpPr txBox="1"/>
          <p:nvPr/>
        </p:nvSpPr>
        <p:spPr>
          <a:xfrm>
            <a:off x="3273439" y="4013234"/>
            <a:ext cx="2085031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Client Trusts Printer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FCFB014-43C1-0DC8-B2F2-DE0190C5D2B7}"/>
              </a:ext>
            </a:extLst>
          </p:cNvPr>
          <p:cNvSpPr/>
          <p:nvPr/>
        </p:nvSpPr>
        <p:spPr>
          <a:xfrm>
            <a:off x="3123930" y="3985259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0B61EDA-C17E-F42C-9A76-7B97E372F3ED}"/>
              </a:ext>
            </a:extLst>
          </p:cNvPr>
          <p:cNvSpPr/>
          <p:nvPr/>
        </p:nvSpPr>
        <p:spPr>
          <a:xfrm>
            <a:off x="2831612" y="4692376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cxnSp>
        <p:nvCxnSpPr>
          <p:cNvPr id="53" name="Curved Connector 52">
            <a:extLst>
              <a:ext uri="{FF2B5EF4-FFF2-40B4-BE49-F238E27FC236}">
                <a16:creationId xmlns:a16="http://schemas.microsoft.com/office/drawing/2014/main" id="{593764A8-DED8-F1DE-912A-55EB1EFDE0FC}"/>
              </a:ext>
            </a:extLst>
          </p:cNvPr>
          <p:cNvCxnSpPr>
            <a:cxnSpLocks/>
            <a:stCxn id="29" idx="0"/>
            <a:endCxn id="26" idx="0"/>
          </p:cNvCxnSpPr>
          <p:nvPr/>
        </p:nvCxnSpPr>
        <p:spPr>
          <a:xfrm rot="16200000" flipH="1">
            <a:off x="4185967" y="798846"/>
            <a:ext cx="209127" cy="6182196"/>
          </a:xfrm>
          <a:prstGeom prst="curvedConnector3">
            <a:avLst>
              <a:gd name="adj1" fmla="val -990331"/>
            </a:avLst>
          </a:prstGeom>
          <a:noFill/>
          <a:ln w="9525" cap="flat">
            <a:solidFill>
              <a:srgbClr val="000000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74AD074F-BC03-0187-1126-08B5972C2F1A}"/>
              </a:ext>
            </a:extLst>
          </p:cNvPr>
          <p:cNvSpPr/>
          <p:nvPr/>
        </p:nvSpPr>
        <p:spPr>
          <a:xfrm>
            <a:off x="6269546" y="1667456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2DD66A-0A60-2DCF-3B51-6901CA2B4A47}"/>
              </a:ext>
            </a:extLst>
          </p:cNvPr>
          <p:cNvSpPr txBox="1"/>
          <p:nvPr/>
        </p:nvSpPr>
        <p:spPr>
          <a:xfrm>
            <a:off x="6567189" y="1564153"/>
            <a:ext cx="217557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Client Trusts AUTHZ &amp; Printer Know Each Other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1746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F0491-EBFB-4841-5EAF-074E5C82A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Trust Relationships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1F5A168-8396-D604-B3F7-4487EFB2B3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905320"/>
              </p:ext>
            </p:extLst>
          </p:nvPr>
        </p:nvGraphicFramePr>
        <p:xfrm>
          <a:off x="457200" y="1371600"/>
          <a:ext cx="8229600" cy="499025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378467">
                  <a:extLst>
                    <a:ext uri="{9D8B030D-6E8A-4147-A177-3AD203B41FA5}">
                      <a16:colId xmlns:a16="http://schemas.microsoft.com/office/drawing/2014/main" val="2907530922"/>
                    </a:ext>
                  </a:extLst>
                </a:gridCol>
                <a:gridCol w="3107933">
                  <a:extLst>
                    <a:ext uri="{9D8B030D-6E8A-4147-A177-3AD203B41FA5}">
                      <a16:colId xmlns:a16="http://schemas.microsoft.com/office/drawing/2014/main" val="260545787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350874927"/>
                    </a:ext>
                  </a:extLst>
                </a:gridCol>
              </a:tblGrid>
              <a:tr h="598175">
                <a:tc>
                  <a:txBody>
                    <a:bodyPr/>
                    <a:lstStyle/>
                    <a:p>
                      <a:r>
                        <a:rPr lang="en-US" sz="1400" dirty="0"/>
                        <a:t>Relationship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Mechanism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16467106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1. Client Trusts AUTHZ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146833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2. AUTHZ Trusts Client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6645495"/>
                  </a:ext>
                </a:extLst>
              </a:tr>
              <a:tr h="59817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3. Printer Trusts AUTHZ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9435976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4. AUTHZ Trusts Printer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349418"/>
                  </a:ext>
                </a:extLst>
              </a:tr>
              <a:tr h="59817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5. Client Trusts Printer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6349596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6. Printer Trusts Client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4531533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7. Client Trusts AUTHZ &amp; Printer Know Each 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85467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60653-B2F7-A4DB-3982-3CDD4D5B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4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F0491-EBFB-4841-5EAF-074E5C82A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Trust Relationships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1F5A168-8396-D604-B3F7-4487EFB2B3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414063"/>
              </p:ext>
            </p:extLst>
          </p:nvPr>
        </p:nvGraphicFramePr>
        <p:xfrm>
          <a:off x="457200" y="1371600"/>
          <a:ext cx="8229600" cy="508262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378467">
                  <a:extLst>
                    <a:ext uri="{9D8B030D-6E8A-4147-A177-3AD203B41FA5}">
                      <a16:colId xmlns:a16="http://schemas.microsoft.com/office/drawing/2014/main" val="2907530922"/>
                    </a:ext>
                  </a:extLst>
                </a:gridCol>
                <a:gridCol w="3107933">
                  <a:extLst>
                    <a:ext uri="{9D8B030D-6E8A-4147-A177-3AD203B41FA5}">
                      <a16:colId xmlns:a16="http://schemas.microsoft.com/office/drawing/2014/main" val="260545787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350874927"/>
                    </a:ext>
                  </a:extLst>
                </a:gridCol>
              </a:tblGrid>
              <a:tr h="598175">
                <a:tc>
                  <a:txBody>
                    <a:bodyPr/>
                    <a:lstStyle/>
                    <a:p>
                      <a:r>
                        <a:rPr lang="en-US" sz="1400" dirty="0"/>
                        <a:t>Relationship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Mechanism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16467106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1. Client Trusts AUTHZ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TLS Certificate Validation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AUTHZ has valid certificate issued by well known 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4962104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2. AUTHZ Trusts Client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Device Registration;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User Authentication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User account creation might be needed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7920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3. Printer Trusts AUTHZ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TLS Certificate Validation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AUTHZ has valid certificate issued by well known 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4777308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4. AUTHZ Trusts Printer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Device Registration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What is the artifact the Printer acquires via registration? Does that matter?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825933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5. Client Trusts Printer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???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4111597"/>
                  </a:ext>
                </a:extLst>
              </a:tr>
              <a:tr h="59817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6. Printer Trusts Client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???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6349596"/>
                  </a:ext>
                </a:extLst>
              </a:tr>
              <a:tr h="59817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7. Client Trusts AUTHZ &amp; Printer Know Each 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???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01550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60653-B2F7-A4DB-3982-3CDD4D5B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59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Trust Relationships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6" name="Cloud 45">
            <a:extLst>
              <a:ext uri="{FF2B5EF4-FFF2-40B4-BE49-F238E27FC236}">
                <a16:creationId xmlns:a16="http://schemas.microsoft.com/office/drawing/2014/main" id="{423B7F1E-F751-C272-2F52-F6F0AAE0967C}"/>
              </a:ext>
            </a:extLst>
          </p:cNvPr>
          <p:cNvSpPr/>
          <p:nvPr/>
        </p:nvSpPr>
        <p:spPr>
          <a:xfrm>
            <a:off x="2776122" y="1376342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9698004-1BCA-BF10-AF84-D447337D3357}"/>
              </a:ext>
            </a:extLst>
          </p:cNvPr>
          <p:cNvCxnSpPr>
            <a:cxnSpLocks/>
          </p:cNvCxnSpPr>
          <p:nvPr/>
        </p:nvCxnSpPr>
        <p:spPr>
          <a:xfrm flipH="1" flipV="1">
            <a:off x="5616308" y="2562777"/>
            <a:ext cx="1186179" cy="1543077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627D6F8-DD2A-E511-221C-BFB8D28CE7A1}"/>
              </a:ext>
            </a:extLst>
          </p:cNvPr>
          <p:cNvCxnSpPr>
            <a:cxnSpLocks/>
          </p:cNvCxnSpPr>
          <p:nvPr/>
        </p:nvCxnSpPr>
        <p:spPr>
          <a:xfrm>
            <a:off x="5788188" y="2562777"/>
            <a:ext cx="1134124" cy="146863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85F926C-2473-1E59-A760-86CA32EAE44A}"/>
              </a:ext>
            </a:extLst>
          </p:cNvPr>
          <p:cNvSpPr txBox="1"/>
          <p:nvPr/>
        </p:nvSpPr>
        <p:spPr>
          <a:xfrm>
            <a:off x="6656894" y="2888174"/>
            <a:ext cx="2252283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400" dirty="0"/>
              <a:t>TLS Certificate Validation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C217406-9FC9-1F1D-C6A1-0593AAA43FBA}"/>
              </a:ext>
            </a:extLst>
          </p:cNvPr>
          <p:cNvSpPr txBox="1"/>
          <p:nvPr/>
        </p:nvSpPr>
        <p:spPr>
          <a:xfrm>
            <a:off x="2650733" y="2870564"/>
            <a:ext cx="184156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Device Registration; User Authentication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2933D7F-253B-A31B-DFDA-9FB350E63FE4}"/>
              </a:ext>
            </a:extLst>
          </p:cNvPr>
          <p:cNvCxnSpPr>
            <a:cxnSpLocks/>
          </p:cNvCxnSpPr>
          <p:nvPr/>
        </p:nvCxnSpPr>
        <p:spPr>
          <a:xfrm flipH="1">
            <a:off x="1481729" y="2422100"/>
            <a:ext cx="1492324" cy="1279118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triangl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F8E3A9C-306A-8280-B1EA-ED252D030E7A}"/>
              </a:ext>
            </a:extLst>
          </p:cNvPr>
          <p:cNvCxnSpPr>
            <a:cxnSpLocks/>
          </p:cNvCxnSpPr>
          <p:nvPr/>
        </p:nvCxnSpPr>
        <p:spPr>
          <a:xfrm flipV="1">
            <a:off x="1286364" y="2367698"/>
            <a:ext cx="1545248" cy="1323349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triangl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346107C-AF28-966D-73E1-A29AB90AA2D3}"/>
              </a:ext>
            </a:extLst>
          </p:cNvPr>
          <p:cNvSpPr txBox="1"/>
          <p:nvPr/>
        </p:nvSpPr>
        <p:spPr>
          <a:xfrm>
            <a:off x="650916" y="2449220"/>
            <a:ext cx="2246589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400" dirty="0"/>
              <a:t>TLS Certificate Validation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286B15-D95B-F198-1499-1176E5BAAB1D}"/>
              </a:ext>
            </a:extLst>
          </p:cNvPr>
          <p:cNvSpPr/>
          <p:nvPr/>
        </p:nvSpPr>
        <p:spPr>
          <a:xfrm>
            <a:off x="6291134" y="2861920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51471A0-4964-674C-B509-DCF17A8A11A1}"/>
              </a:ext>
            </a:extLst>
          </p:cNvPr>
          <p:cNvSpPr/>
          <p:nvPr/>
        </p:nvSpPr>
        <p:spPr>
          <a:xfrm>
            <a:off x="285157" y="2425358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8EAA2C8-F37B-46D5-BFC5-A286308B36DC}"/>
              </a:ext>
            </a:extLst>
          </p:cNvPr>
          <p:cNvSpPr/>
          <p:nvPr/>
        </p:nvSpPr>
        <p:spPr>
          <a:xfrm>
            <a:off x="2284973" y="2968555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16D4531-ECCC-42DC-6050-7E3372BA230A}"/>
              </a:ext>
            </a:extLst>
          </p:cNvPr>
          <p:cNvGrpSpPr/>
          <p:nvPr/>
        </p:nvGrpSpPr>
        <p:grpSpPr>
          <a:xfrm>
            <a:off x="6606743" y="3994508"/>
            <a:ext cx="2227935" cy="1202409"/>
            <a:chOff x="8779306" y="1525919"/>
            <a:chExt cx="2969806" cy="1602795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465419E0-927B-0F9E-F241-E546ACF082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E1BC1E0-6A41-2C88-4079-D1F3DACCBB99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CF1B3D2-BA25-A984-703F-72298D211701}"/>
              </a:ext>
            </a:extLst>
          </p:cNvPr>
          <p:cNvGrpSpPr/>
          <p:nvPr/>
        </p:nvGrpSpPr>
        <p:grpSpPr>
          <a:xfrm>
            <a:off x="753868" y="3785381"/>
            <a:ext cx="891129" cy="1616067"/>
            <a:chOff x="1151466" y="1794490"/>
            <a:chExt cx="891129" cy="1616067"/>
          </a:xfrm>
        </p:grpSpPr>
        <p:pic>
          <p:nvPicPr>
            <p:cNvPr id="29" name="Content Placeholder 7">
              <a:extLst>
                <a:ext uri="{FF2B5EF4-FFF2-40B4-BE49-F238E27FC236}">
                  <a16:creationId xmlns:a16="http://schemas.microsoft.com/office/drawing/2014/main" id="{64196324-0687-B96C-7B1D-315208016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97F0964-395E-A7FE-B1EE-C26E66ECD4CC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BDDAB57-3AFB-4618-AD9B-4A2548F01EFF}"/>
              </a:ext>
            </a:extLst>
          </p:cNvPr>
          <p:cNvSpPr txBox="1"/>
          <p:nvPr/>
        </p:nvSpPr>
        <p:spPr>
          <a:xfrm>
            <a:off x="3197371" y="4716238"/>
            <a:ext cx="2340399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???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CBF63B7-3E84-5089-89FD-BF3912A4B3E3}"/>
              </a:ext>
            </a:extLst>
          </p:cNvPr>
          <p:cNvCxnSpPr>
            <a:cxnSpLocks/>
          </p:cNvCxnSpPr>
          <p:nvPr/>
        </p:nvCxnSpPr>
        <p:spPr>
          <a:xfrm>
            <a:off x="1832317" y="4442862"/>
            <a:ext cx="4660950" cy="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triangl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402544F-80B4-6A0B-AC3E-B08175746D80}"/>
              </a:ext>
            </a:extLst>
          </p:cNvPr>
          <p:cNvCxnSpPr>
            <a:cxnSpLocks/>
          </p:cNvCxnSpPr>
          <p:nvPr/>
        </p:nvCxnSpPr>
        <p:spPr>
          <a:xfrm flipH="1">
            <a:off x="1799314" y="4595488"/>
            <a:ext cx="4653112" cy="19528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triangl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26243CF-A53E-BB7F-B37C-F84EB64464A3}"/>
              </a:ext>
            </a:extLst>
          </p:cNvPr>
          <p:cNvSpPr txBox="1"/>
          <p:nvPr/>
        </p:nvSpPr>
        <p:spPr>
          <a:xfrm>
            <a:off x="3489689" y="4013234"/>
            <a:ext cx="2384949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400" dirty="0"/>
              <a:t>???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FCFB014-43C1-0DC8-B2F2-DE0190C5D2B7}"/>
              </a:ext>
            </a:extLst>
          </p:cNvPr>
          <p:cNvSpPr/>
          <p:nvPr/>
        </p:nvSpPr>
        <p:spPr>
          <a:xfrm>
            <a:off x="3123930" y="3985259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0B61EDA-C17E-F42C-9A76-7B97E372F3ED}"/>
              </a:ext>
            </a:extLst>
          </p:cNvPr>
          <p:cNvSpPr/>
          <p:nvPr/>
        </p:nvSpPr>
        <p:spPr>
          <a:xfrm>
            <a:off x="2831612" y="4692376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cxnSp>
        <p:nvCxnSpPr>
          <p:cNvPr id="53" name="Curved Connector 52">
            <a:extLst>
              <a:ext uri="{FF2B5EF4-FFF2-40B4-BE49-F238E27FC236}">
                <a16:creationId xmlns:a16="http://schemas.microsoft.com/office/drawing/2014/main" id="{593764A8-DED8-F1DE-912A-55EB1EFDE0FC}"/>
              </a:ext>
            </a:extLst>
          </p:cNvPr>
          <p:cNvCxnSpPr>
            <a:cxnSpLocks/>
            <a:stCxn id="29" idx="0"/>
            <a:endCxn id="26" idx="0"/>
          </p:cNvCxnSpPr>
          <p:nvPr/>
        </p:nvCxnSpPr>
        <p:spPr>
          <a:xfrm rot="16200000" flipH="1">
            <a:off x="4185967" y="798846"/>
            <a:ext cx="209127" cy="6182196"/>
          </a:xfrm>
          <a:prstGeom prst="curvedConnector3">
            <a:avLst>
              <a:gd name="adj1" fmla="val -990331"/>
            </a:avLst>
          </a:prstGeom>
          <a:noFill/>
          <a:ln w="9525" cap="flat">
            <a:solidFill>
              <a:srgbClr val="000000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74AD074F-BC03-0187-1126-08B5972C2F1A}"/>
              </a:ext>
            </a:extLst>
          </p:cNvPr>
          <p:cNvSpPr/>
          <p:nvPr/>
        </p:nvSpPr>
        <p:spPr>
          <a:xfrm>
            <a:off x="6269546" y="1667456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2DD66A-0A60-2DCF-3B51-6901CA2B4A47}"/>
              </a:ext>
            </a:extLst>
          </p:cNvPr>
          <p:cNvSpPr txBox="1"/>
          <p:nvPr/>
        </p:nvSpPr>
        <p:spPr>
          <a:xfrm>
            <a:off x="6635306" y="1696711"/>
            <a:ext cx="2107461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???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69A581-21F5-CBFC-79C8-86B46159860F}"/>
              </a:ext>
            </a:extLst>
          </p:cNvPr>
          <p:cNvSpPr txBox="1"/>
          <p:nvPr/>
        </p:nvSpPr>
        <p:spPr>
          <a:xfrm>
            <a:off x="4492301" y="3447159"/>
            <a:ext cx="1984552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AUTHZ Trusts Printer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29FF8F-C730-7790-E3CD-857F8D1FF764}"/>
              </a:ext>
            </a:extLst>
          </p:cNvPr>
          <p:cNvSpPr/>
          <p:nvPr/>
        </p:nvSpPr>
        <p:spPr>
          <a:xfrm>
            <a:off x="4126541" y="3423166"/>
            <a:ext cx="365760" cy="36576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4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9280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F0491-EBFB-4841-5EAF-074E5C82A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Trust Relationships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1F5A168-8396-D604-B3F7-4487EFB2B3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690787"/>
              </p:ext>
            </p:extLst>
          </p:nvPr>
        </p:nvGraphicFramePr>
        <p:xfrm>
          <a:off x="457200" y="1371600"/>
          <a:ext cx="8229600" cy="517500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378467">
                  <a:extLst>
                    <a:ext uri="{9D8B030D-6E8A-4147-A177-3AD203B41FA5}">
                      <a16:colId xmlns:a16="http://schemas.microsoft.com/office/drawing/2014/main" val="2907530922"/>
                    </a:ext>
                  </a:extLst>
                </a:gridCol>
                <a:gridCol w="3107933">
                  <a:extLst>
                    <a:ext uri="{9D8B030D-6E8A-4147-A177-3AD203B41FA5}">
                      <a16:colId xmlns:a16="http://schemas.microsoft.com/office/drawing/2014/main" val="260545787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350874927"/>
                    </a:ext>
                  </a:extLst>
                </a:gridCol>
              </a:tblGrid>
              <a:tr h="598175">
                <a:tc>
                  <a:txBody>
                    <a:bodyPr/>
                    <a:lstStyle/>
                    <a:p>
                      <a:r>
                        <a:rPr lang="en-US" sz="1400" dirty="0"/>
                        <a:t>Relationship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Mechanism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16467106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1. Client Trusts AUTHZ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TLS Certificate Validation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AUTHZ has valid certificate issued by well known 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4962104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2. AUTHZ Trusts Client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Device Registration;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User Authentication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User account creation might be needed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7920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3. Printer Trusts AUTHZ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TLS Certificate Validation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AUTHZ has valid certificate issued by well known 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4777308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4. AUTHZ Trusts Printer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Device Registration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What is the artifact the Printer acquires via registration? Does that matter?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825933"/>
                  </a:ext>
                </a:extLst>
              </a:tr>
              <a:tr h="6391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5. Client Trusts Printer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TLS Certificate Validation or TOFU / Certificate Pinning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Well Known CA issued certificate or private CA / self-signed certificate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4111597"/>
                  </a:ext>
                </a:extLst>
              </a:tr>
              <a:tr h="59817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6. Printer Trusts Client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Local Authentication or OAuth device token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AUTHZ has Well Known CA issued certificate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6349596"/>
                  </a:ext>
                </a:extLst>
              </a:tr>
              <a:tr h="59817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7. Client Trusts AUTHZ &amp; Printer Know Each 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275444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60653-B2F7-A4DB-3982-3CDD4D5B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8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964E-822A-A100-B56E-B3B1F6095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Client Trusts Printer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C2E51-C952-E924-9B20-F9A95BE4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40" indent="0">
              <a:buNone/>
            </a:pPr>
            <a:r>
              <a:rPr lang="en-US" dirty="0"/>
              <a:t>Some combination of the following:</a:t>
            </a:r>
          </a:p>
          <a:p>
            <a:r>
              <a:rPr lang="en-US" dirty="0"/>
              <a:t>TLS Certificate Validation + FQDN</a:t>
            </a:r>
          </a:p>
          <a:p>
            <a:r>
              <a:rPr lang="en-US" dirty="0"/>
              <a:t>Self-signed certificate + TOFU / Certificate Pinning</a:t>
            </a:r>
          </a:p>
          <a:p>
            <a:pPr marL="4064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4E2B9-FB52-3195-D91E-AA325D48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2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964E-822A-A100-B56E-B3B1F6095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Printer Trusts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C2E51-C952-E924-9B20-F9A95BE4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40" indent="0">
              <a:buNone/>
            </a:pPr>
            <a:r>
              <a:rPr lang="en-US" dirty="0"/>
              <a:t>Some combination of the following:</a:t>
            </a:r>
          </a:p>
          <a:p>
            <a:r>
              <a:rPr lang="en-US" dirty="0"/>
              <a:t>Local Authentication</a:t>
            </a:r>
          </a:p>
          <a:p>
            <a:r>
              <a:rPr lang="en-US" dirty="0"/>
              <a:t>OAuth device token</a:t>
            </a:r>
          </a:p>
          <a:p>
            <a:endParaRPr lang="en-US" dirty="0"/>
          </a:p>
          <a:p>
            <a:pPr marL="4064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4E2B9-FB52-3195-D91E-AA325D48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4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964E-822A-A100-B56E-B3B1F6095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Client Trusts AUTHZ &amp; Printer Know Each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C2E51-C952-E924-9B20-F9A95BE4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40" indent="0">
              <a:buNone/>
            </a:pPr>
            <a:r>
              <a:rPr lang="en-US" dirty="0"/>
              <a:t>Requirements</a:t>
            </a:r>
          </a:p>
          <a:p>
            <a:r>
              <a:rPr lang="en-US" dirty="0"/>
              <a:t>Token exchange requires a trustworthy resource identifier for the "resource" parameter</a:t>
            </a:r>
          </a:p>
          <a:p>
            <a:r>
              <a:rPr lang="en-US" dirty="0"/>
              <a:t>AUTHZ accepts resource identifier and returns an access token in response to a token exchange request</a:t>
            </a:r>
          </a:p>
          <a:p>
            <a:r>
              <a:rPr lang="en-US" dirty="0"/>
              <a:t>Printer accepts "device access token"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4E2B9-FB52-3195-D91E-AA325D48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resentation-template-2020.potx" id="{8DB30D02-B68A-B440-B256-B053A84EF895}" vid="{40975F32-9E97-5948-9009-9284A4AF2F8E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14410</TotalTime>
  <Words>1135</Words>
  <Application>Microsoft Macintosh PowerPoint</Application>
  <PresentationFormat>On-screen Show (4:3)</PresentationFormat>
  <Paragraphs>288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Lucida Grande</vt:lpstr>
      <vt:lpstr>Verdana</vt:lpstr>
      <vt:lpstr>White</vt:lpstr>
      <vt:lpstr>OAuth 2.0 Updates: Trust Analysis and Use Case Diagrams</vt:lpstr>
      <vt:lpstr>OAuth 2.0 Trust Relationships</vt:lpstr>
      <vt:lpstr>OAuth 2.0 Trust Relationships</vt:lpstr>
      <vt:lpstr>OAuth 2.0 Trust Relationships</vt:lpstr>
      <vt:lpstr>OAuth 2.0 Trust Relationships</vt:lpstr>
      <vt:lpstr>OAuth 2.0 Trust Relationships</vt:lpstr>
      <vt:lpstr>5. Client Trusts Printer</vt:lpstr>
      <vt:lpstr>6. Printer Trusts Client</vt:lpstr>
      <vt:lpstr>7. Client Trusts AUTHZ &amp; Printer Know Each Other</vt:lpstr>
      <vt:lpstr>7. Client Trusts AUTHZ &amp; Printer Know Each Other</vt:lpstr>
      <vt:lpstr>Use Cases</vt:lpstr>
      <vt:lpstr>Use Case 1: Local Printing with OAuth 2.0 Access Control</vt:lpstr>
      <vt:lpstr>Use Case 2: Cloud Printing with OAuth 2.0 Access Control</vt:lpstr>
      <vt:lpstr>Local Printing with OAuth 2.0 Access Control – Multiple Printer Contexts</vt:lpstr>
      <vt:lpstr>Backup</vt:lpstr>
      <vt:lpstr>Printer Registration with Device Authorization Grant (RFC 8626)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OAuth 2.0 Updates: Use Case Diagrams</dc:title>
  <dc:subject/>
  <dc:creator>Smith Kennedy</dc:creator>
  <cp:keywords/>
  <dc:description/>
  <cp:lastModifiedBy>Smith Kennedy</cp:lastModifiedBy>
  <cp:revision>3</cp:revision>
  <cp:lastPrinted>2022-12-05T13:20:11Z</cp:lastPrinted>
  <dcterms:created xsi:type="dcterms:W3CDTF">2022-08-23T15:10:24Z</dcterms:created>
  <dcterms:modified xsi:type="dcterms:W3CDTF">2023-02-21T04:15:07Z</dcterms:modified>
  <cp:category/>
</cp:coreProperties>
</file>