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2" r:id="rId2"/>
    <p:sldId id="271" r:id="rId3"/>
    <p:sldId id="273" r:id="rId4"/>
    <p:sldId id="278" r:id="rId5"/>
    <p:sldId id="274" r:id="rId6"/>
    <p:sldId id="333" r:id="rId7"/>
    <p:sldId id="291" r:id="rId8"/>
    <p:sldId id="339" r:id="rId9"/>
    <p:sldId id="340" r:id="rId10"/>
    <p:sldId id="332" r:id="rId11"/>
    <p:sldId id="330" r:id="rId12"/>
    <p:sldId id="334" r:id="rId13"/>
    <p:sldId id="336" r:id="rId14"/>
    <p:sldId id="337" r:id="rId15"/>
    <p:sldId id="338" r:id="rId16"/>
    <p:sldId id="335" r:id="rId17"/>
    <p:sldId id="331" r:id="rId18"/>
    <p:sldId id="275" r:id="rId1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 autoAdjust="0"/>
    <p:restoredTop sz="96060" autoAdjust="0"/>
  </p:normalViewPr>
  <p:slideViewPr>
    <p:cSldViewPr>
      <p:cViewPr>
        <p:scale>
          <a:sx n="100" d="100"/>
          <a:sy n="100" d="100"/>
        </p:scale>
        <p:origin x="-135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1C045AF-8A82-43BC-B03E-DE98CD3C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A2EA3-F812-4E8B-8FE4-1552AD79696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0EBE4-8BE4-461E-A1B9-8A62D7D5D734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348F3E-D84C-4292-8B02-152E8CF5E654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D2447-0CC2-48CB-A24A-F16078A3FCA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2C57D2-18EA-4820-8B90-554F41FC1899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B6871-AB4D-4114-A044-A23E7D621BB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3667-87C2-49C2-A376-FB69A73B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84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153F-A17C-4A87-BC64-8420ADC9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663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A0FA9-6597-41CE-A746-946DE638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EE60-5DC7-41EE-8266-A08DB434B497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16A7-F97C-44CE-880E-EF01E775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3BFB7-7992-418F-8AAC-9A3F63930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989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CE8B-1542-4716-9380-3330CEECD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8139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F660-2D2B-4A22-802B-E673E997A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559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54ECC-59C7-4B56-81D2-0DF12992A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427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7E9E-9A35-424F-8812-3DE6E27B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425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E607-B319-4185-9DE5-296A45BB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585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61C5-C9EE-4E6A-8F73-98547572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129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E078-9422-4CFB-84F6-B5EBBBBD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94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F9BA8A-F7D7-4C85-9237-9BE5D549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tnc10-20121202-rev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ids/wd/wd-ids-iaa10-20111005-rev.pdf" TargetMode="External"/><Relationship Id="rId4" Type="http://schemas.openxmlformats.org/officeDocument/2006/relationships/hyperlink" Target="ftp://ftp.pwg.org/pub/pwg/ids/wd/wd-ids-model10-20120803-rev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tp://ftp.pwg.org/pub/pwg/ids/wd/wd-ids-tnc10-20121202-rev.pdf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smithson@ricohsv.com" TargetMode="External"/><Relationship Id="rId2" Type="http://schemas.openxmlformats.org/officeDocument/2006/relationships/hyperlink" Target="https://ccusersforum.teamlab.com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atatracker.ietf.org/doc/draft-ietf-nea-pt-tls/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attributes10-20121113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ids/wd/wd-ids-log10-20121112.pdf" TargetMode="External"/><Relationship Id="rId4" Type="http://schemas.openxmlformats.org/officeDocument/2006/relationships/hyperlink" Target="ftp://ftp.pwg.org/pub/pwg/ids/wd/wd-ids-napsoh10-20121112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minutes/ids-f2f-minutes-20120606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E2D01A-2C27-4AFD-BC22-2C3636B89E1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Imaging Device Security (IDS) </a:t>
            </a:r>
            <a:br>
              <a:rPr lang="en-US" dirty="0" smtClean="0"/>
            </a:br>
            <a:r>
              <a:rPr lang="en-US" dirty="0" smtClean="0"/>
              <a:t>Working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December 6, 2012</a:t>
            </a:r>
          </a:p>
          <a:p>
            <a:pPr eaLnBrk="1" hangingPunct="1"/>
            <a:r>
              <a:rPr lang="en-US" dirty="0" smtClean="0"/>
              <a:t>Irvine, </a:t>
            </a:r>
            <a:r>
              <a:rPr lang="en-US" dirty="0"/>
              <a:t>C</a:t>
            </a:r>
            <a:r>
              <a:rPr lang="en-US" dirty="0" smtClean="0"/>
              <a:t>A</a:t>
            </a:r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smtClean="0"/>
              <a:t>Joe Murdock (Sharp Labs)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Active Documents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HCD-TNC Binding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 smtClean="0">
                <a:hlinkClick r:id="rId3"/>
              </a:rPr>
              <a:t>ftp</a:t>
            </a:r>
            <a:r>
              <a:rPr lang="en-US" sz="1400" u="sng" dirty="0">
                <a:hlinkClick r:id="rId3"/>
              </a:rPr>
              <a:t>://</a:t>
            </a:r>
            <a:r>
              <a:rPr lang="en-US" sz="1400" u="sng" dirty="0" smtClean="0">
                <a:hlinkClick r:id="rId3"/>
              </a:rPr>
              <a:t>ftp.pwg.org/pub/pwg/ids/wd/wd-ids-tnc10-20121202-rev.pdf</a:t>
            </a:r>
            <a:endParaRPr lang="en-US" sz="1400" u="sng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1400" u="sng" dirty="0"/>
          </a:p>
          <a:p>
            <a:pPr eaLnBrk="1" hangingPunct="1">
              <a:defRPr/>
            </a:pPr>
            <a:r>
              <a:rPr lang="en-US" sz="1600" dirty="0" smtClean="0"/>
              <a:t>IDS-Model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en-US" sz="1400" dirty="0" smtClean="0">
                <a:hlinkClick r:id="rId4"/>
              </a:rPr>
              <a:t>ftp://ftp.pwg.org/pub/pwg/ids/wd/wd-ids-model10-20120806-rev.pdf</a:t>
            </a:r>
            <a:r>
              <a:rPr lang="en-US" sz="1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IDS-IAA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5"/>
              </a:rPr>
              <a:t>ftp://</a:t>
            </a:r>
            <a:r>
              <a:rPr lang="en-US" sz="1400" dirty="0" smtClean="0">
                <a:hlinkClick r:id="rId5"/>
              </a:rPr>
              <a:t>ftp.pwg.org/pub/pwg/ids/wd/wd-ids-iaa10-20111005-rev.pdf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46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Document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sz="1600" dirty="0"/>
              <a:t>HCD-TNC Binding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>
                <a:hlinkClick r:id="rId2"/>
              </a:rPr>
              <a:t>ftp://</a:t>
            </a:r>
            <a:r>
              <a:rPr lang="en-US" sz="1400" u="sng" dirty="0" smtClean="0">
                <a:hlinkClick r:id="rId2"/>
              </a:rPr>
              <a:t>ftp.pwg.org/pub/pwg/ids/wd/wd-ids-tnc10-20121202-rev.pdf</a:t>
            </a:r>
            <a:endParaRPr lang="en-US" sz="1400" u="sng" dirty="0" smtClean="0"/>
          </a:p>
          <a:p>
            <a:pPr lvl="1" eaLnBrk="1" hangingPunct="1">
              <a:buFontTx/>
              <a:buNone/>
              <a:defRPr/>
            </a:pPr>
            <a:endParaRPr lang="en-US" sz="1400" u="sng" dirty="0"/>
          </a:p>
          <a:p>
            <a:pPr marL="800100" lvl="1" indent="-342900" eaLnBrk="1" hangingPunct="1">
              <a:buNone/>
              <a:defRPr/>
            </a:pPr>
            <a:endParaRPr lang="en-US" sz="1200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sz="1000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11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MFP Protection Profile</a:t>
            </a:r>
            <a:endParaRPr lang="en-US" sz="2800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12</a:t>
            </a:fld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Kicked-off of the Multifunctional Printer  (MFP) Technical Community (TC) to create a MFP Protection Profile on 9/12/12</a:t>
            </a:r>
          </a:p>
          <a:p>
            <a:pPr lvl="1"/>
            <a:r>
              <a:rPr lang="en-US" dirty="0"/>
              <a:t>Will be a replacement for IEEE 2600.2 which is currently approved NIAP Protection Profile for MFPs</a:t>
            </a:r>
          </a:p>
          <a:p>
            <a:pPr lvl="1"/>
            <a:r>
              <a:rPr lang="en-US" dirty="0"/>
              <a:t>Will also be a replacement for IEEE 2600.1 which is used internationally and is approved by NIAP as an alternative to IEEE 2600.2 for evaluations performed outside of the US</a:t>
            </a:r>
          </a:p>
          <a:p>
            <a:pPr lvl="1"/>
            <a:r>
              <a:rPr lang="en-US" dirty="0" smtClean="0"/>
              <a:t>Joint </a:t>
            </a:r>
            <a:r>
              <a:rPr lang="en-US" dirty="0"/>
              <a:t>IPA (Japanese CC* Scheme) and NIAP (US CC Scheme) effort, with IPA as the lead</a:t>
            </a:r>
          </a:p>
          <a:p>
            <a:pPr lvl="1"/>
            <a:r>
              <a:rPr lang="en-US" dirty="0"/>
              <a:t>Vendors from the US and Japan joined in person or by telephone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TextBox 4"/>
          <p:cNvSpPr txBox="1"/>
          <p:nvPr/>
        </p:nvSpPr>
        <p:spPr>
          <a:xfrm>
            <a:off x="566636" y="60960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*Common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MFP Protection Profile</a:t>
            </a:r>
            <a:endParaRPr lang="en-US" sz="2800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13</a:t>
            </a:fld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2000" dirty="0"/>
              <a:t>Status:</a:t>
            </a:r>
          </a:p>
          <a:p>
            <a:pPr lvl="1"/>
            <a:r>
              <a:rPr lang="en-US" sz="1800" dirty="0"/>
              <a:t>Initial draft of Software Problem Definition (SPD) - threats, assumptions, security objectives - prepared by IPA</a:t>
            </a:r>
          </a:p>
          <a:p>
            <a:pPr lvl="1"/>
            <a:r>
              <a:rPr lang="en-US" sz="1800" dirty="0"/>
              <a:t>NIAP with help from a small group of vendors created an alternate draft SPD which was reviewed and commented on by IPA</a:t>
            </a:r>
          </a:p>
          <a:p>
            <a:pPr lvl="1"/>
            <a:r>
              <a:rPr lang="en-US" sz="1800" dirty="0"/>
              <a:t>Full MFP Technical Committee working with both NIAP and IPA to finalize SPD and start work on Security Functional Requirements (SFRs) and Security Assurance Requirements (SARs)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Proposed NIAP/IPA Schedule at MFP TC Kickoff: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Complete SPD by end of December 2012</a:t>
            </a:r>
          </a:p>
          <a:p>
            <a:pPr lvl="1"/>
            <a:r>
              <a:rPr lang="en-US" sz="1800" dirty="0"/>
              <a:t>Complete PP by end of March 2013</a:t>
            </a:r>
          </a:p>
          <a:p>
            <a:r>
              <a:rPr lang="en-US" sz="2000" dirty="0"/>
              <a:t>In actuality we may have a draft PP by Sep 2013 for ICCC 2013 if </a:t>
            </a:r>
            <a:r>
              <a:rPr lang="en-US" sz="2000" dirty="0" smtClean="0"/>
              <a:t>we </a:t>
            </a:r>
            <a:r>
              <a:rPr lang="en-US" sz="2000" dirty="0"/>
              <a:t>are very lucky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0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MFP Protection Profile</a:t>
            </a:r>
            <a:endParaRPr lang="en-US" sz="2800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14</a:t>
            </a:fld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SPD Major Issues Still to be Resolved:</a:t>
            </a:r>
          </a:p>
          <a:p>
            <a:pPr lvl="1"/>
            <a:r>
              <a:rPr lang="en-US" dirty="0"/>
              <a:t>Scope of PP: Apply to MFPs only or apply also to network printers/scanners</a:t>
            </a:r>
          </a:p>
          <a:p>
            <a:pPr lvl="1"/>
            <a:r>
              <a:rPr lang="en-US" dirty="0"/>
              <a:t>Address specifics (such as RFCs) </a:t>
            </a:r>
            <a:r>
              <a:rPr lang="en-US" dirty="0" smtClean="0"/>
              <a:t>for standardized </a:t>
            </a:r>
            <a:r>
              <a:rPr lang="en-US" dirty="0"/>
              <a:t>security protocols and their versions (e.g., </a:t>
            </a:r>
            <a:r>
              <a:rPr lang="en-US" dirty="0" smtClean="0"/>
              <a:t>TLS 1.2) </a:t>
            </a:r>
            <a:r>
              <a:rPr lang="en-US" dirty="0"/>
              <a:t>versus provide general secure protocol requirements</a:t>
            </a:r>
          </a:p>
          <a:p>
            <a:pPr lvl="1"/>
            <a:r>
              <a:rPr lang="en-US" dirty="0"/>
              <a:t>Whether or not to require self-test on start-up and/or self-test associated with repair/trusted updates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Proposed IDS activity to provide input to MFP TC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15</a:t>
            </a:fld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400" dirty="0" smtClean="0"/>
              <a:t>The </a:t>
            </a:r>
            <a:r>
              <a:rPr lang="en-US" sz="1400" dirty="0"/>
              <a:t>MFP Technical Community is an open, international working group</a:t>
            </a:r>
          </a:p>
          <a:p>
            <a:pPr lvl="0"/>
            <a:r>
              <a:rPr lang="en-US" sz="1400" dirty="0"/>
              <a:t>Although it has an active discussion forum on the CC Users Forum collaboration site (</a:t>
            </a:r>
            <a:r>
              <a:rPr lang="en-US" sz="1400" u="sng" dirty="0">
                <a:hlinkClick r:id="rId2"/>
              </a:rPr>
              <a:t>https://ccusersforum.teamlab.com/</a:t>
            </a:r>
            <a:r>
              <a:rPr lang="en-US" sz="1400" dirty="0"/>
              <a:t>), it has had few face-to-face or teleconference meetings. </a:t>
            </a:r>
          </a:p>
          <a:p>
            <a:pPr lvl="0"/>
            <a:r>
              <a:rPr lang="en-US" sz="1400" dirty="0"/>
              <a:t>The PWG IDS could serve as a useful forum for vendors to be informed of progress and discuss current issues from the MFP TC</a:t>
            </a:r>
          </a:p>
          <a:p>
            <a:pPr lvl="0"/>
            <a:r>
              <a:rPr lang="en-US" sz="1400" dirty="0"/>
              <a:t>As a vendor group, the PWG IDS could also provide collaborative input to the MFP TC -- similarly to the JBMIA in Japan</a:t>
            </a:r>
          </a:p>
          <a:p>
            <a:pPr lvl="0"/>
            <a:r>
              <a:rPr lang="en-US" sz="1400" dirty="0"/>
              <a:t>A few notes:</a:t>
            </a:r>
          </a:p>
          <a:p>
            <a:pPr lvl="1"/>
            <a:r>
              <a:rPr lang="en-US" sz="1400" dirty="0"/>
              <a:t>The MFP PP will be published by the US and JP CC schemes; it would not be a PWG document</a:t>
            </a:r>
          </a:p>
          <a:p>
            <a:pPr lvl="1"/>
            <a:r>
              <a:rPr lang="en-US" sz="1400" dirty="0"/>
              <a:t>Participation in the proposed IDS activity is not a substitute or alternative to directly participating in the MFP TC; the IDS activity is intended to enhance participation in the MFP TC.</a:t>
            </a:r>
          </a:p>
          <a:p>
            <a:pPr lvl="0"/>
            <a:r>
              <a:rPr lang="en-US" sz="1400" dirty="0"/>
              <a:t>To participate in the MFP TC, join the CC Users Forum (</a:t>
            </a:r>
            <a:r>
              <a:rPr lang="en-US" sz="1400" u="sng" dirty="0">
                <a:hlinkClick r:id="rId2"/>
              </a:rPr>
              <a:t>https://ccusersforum.teamlab.com/</a:t>
            </a:r>
            <a:r>
              <a:rPr lang="en-US" sz="1400" dirty="0"/>
              <a:t>) if you are not already a member, and then send an email to </a:t>
            </a:r>
            <a:r>
              <a:rPr lang="en-US" sz="1400" u="sng" dirty="0">
                <a:hlinkClick r:id="rId3"/>
              </a:rPr>
              <a:t>bsmithson@ricohsv.com</a:t>
            </a:r>
            <a:r>
              <a:rPr lang="en-US" sz="1400" dirty="0"/>
              <a:t> with a request to join the MFP TC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TCG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r>
              <a:rPr lang="en-US" sz="1600" dirty="0" smtClean="0"/>
              <a:t>Summary </a:t>
            </a:r>
            <a:r>
              <a:rPr lang="en-US" sz="1600" dirty="0"/>
              <a:t>- publication of last three NEA WG documents as </a:t>
            </a:r>
            <a:r>
              <a:rPr lang="en-US" sz="1600" dirty="0" smtClean="0"/>
              <a:t>RFCs is </a:t>
            </a:r>
            <a:r>
              <a:rPr lang="en-US" sz="1600" dirty="0"/>
              <a:t>expected in early 2013.</a:t>
            </a:r>
          </a:p>
          <a:p>
            <a:r>
              <a:rPr lang="en-US" sz="1600" dirty="0" smtClean="0"/>
              <a:t>Current </a:t>
            </a:r>
            <a:r>
              <a:rPr lang="en-US" sz="1600" dirty="0"/>
              <a:t>status of the last three IETF NEA WG documents:</a:t>
            </a:r>
          </a:p>
          <a:p>
            <a:pPr lvl="1"/>
            <a:r>
              <a:rPr lang="en-US" sz="1400" dirty="0"/>
              <a:t>NEA </a:t>
            </a:r>
            <a:r>
              <a:rPr lang="en-US" sz="1400" dirty="0" err="1"/>
              <a:t>Asokan</a:t>
            </a:r>
            <a:r>
              <a:rPr lang="en-US" sz="1400" dirty="0"/>
              <a:t> Attack Analysis</a:t>
            </a:r>
          </a:p>
          <a:p>
            <a:pPr lvl="2"/>
            <a:r>
              <a:rPr lang="en-US" sz="1400" dirty="0"/>
              <a:t>http://datatracker.ietf.org/doc/draft-ietf-nea-asokan/</a:t>
            </a:r>
          </a:p>
          <a:p>
            <a:pPr lvl="2"/>
            <a:r>
              <a:rPr lang="en-US" sz="1400" dirty="0" smtClean="0"/>
              <a:t>approved </a:t>
            </a:r>
            <a:r>
              <a:rPr lang="en-US" sz="1400" dirty="0"/>
              <a:t>by IESG for Informational RFC on 19 October</a:t>
            </a:r>
          </a:p>
          <a:p>
            <a:pPr lvl="1"/>
            <a:r>
              <a:rPr lang="en-US" sz="1400" dirty="0"/>
              <a:t>PT-TLS: A TLS-based Posture Transport (PT) Protocol</a:t>
            </a:r>
          </a:p>
          <a:p>
            <a:pPr lvl="2"/>
            <a:r>
              <a:rPr lang="en-US" sz="1400" dirty="0">
                <a:hlinkClick r:id="rId2"/>
              </a:rPr>
              <a:t>http://datatracker.ietf.org/doc/draft-ietf-nea-pt-tls</a:t>
            </a:r>
            <a:r>
              <a:rPr lang="en-US" sz="1400" dirty="0" smtClean="0">
                <a:hlinkClick r:id="rId2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2"/>
            <a:r>
              <a:rPr lang="en-US" sz="1400" dirty="0" smtClean="0"/>
              <a:t>second </a:t>
            </a:r>
            <a:r>
              <a:rPr lang="en-US" sz="1400" dirty="0"/>
              <a:t>IESG last call for standards-track RFC started 5 November</a:t>
            </a:r>
          </a:p>
          <a:p>
            <a:pPr lvl="2"/>
            <a:r>
              <a:rPr lang="en-US" sz="1400" dirty="0" smtClean="0"/>
              <a:t>second </a:t>
            </a:r>
            <a:r>
              <a:rPr lang="en-US" sz="1400" dirty="0"/>
              <a:t>LC due to late IPR disclosure from Cisco</a:t>
            </a:r>
          </a:p>
          <a:p>
            <a:pPr lvl="1"/>
            <a:r>
              <a:rPr lang="en-US" sz="1400" dirty="0"/>
              <a:t>PT-EAP: Posture Transport (PT) Protocol For EAP Tunnel Methods</a:t>
            </a:r>
          </a:p>
          <a:p>
            <a:pPr lvl="2"/>
            <a:r>
              <a:rPr lang="en-US" sz="1400" dirty="0"/>
              <a:t>https://datatracker.ietf.org/doc/draft-ietf-nea-pt-eap</a:t>
            </a:r>
          </a:p>
          <a:p>
            <a:pPr lvl="2"/>
            <a:r>
              <a:rPr lang="en-US" sz="1400" dirty="0"/>
              <a:t>final draft for IESG last call as standards-track RFC on 12 November</a:t>
            </a:r>
          </a:p>
          <a:p>
            <a:pPr lvl="2"/>
            <a:r>
              <a:rPr lang="en-US" sz="1400" dirty="0"/>
              <a:t>also affected by late IPR disclosure from Cisco</a:t>
            </a:r>
          </a:p>
          <a:p>
            <a:r>
              <a:rPr lang="en-US" sz="1800" dirty="0" smtClean="0"/>
              <a:t>TCG has </a:t>
            </a:r>
            <a:r>
              <a:rPr lang="en-US" sz="1800" dirty="0"/>
              <a:t>a “fast track” arrangement with ISO so that these TNC </a:t>
            </a:r>
            <a:r>
              <a:rPr lang="en-US" sz="1800" dirty="0" smtClean="0"/>
              <a:t>core specs </a:t>
            </a:r>
            <a:r>
              <a:rPr lang="en-US" sz="1800" dirty="0"/>
              <a:t>could become ISO specs </a:t>
            </a:r>
            <a:r>
              <a:rPr lang="en-US" sz="1800" dirty="0" smtClean="0"/>
              <a:t>quickly. </a:t>
            </a:r>
          </a:p>
          <a:p>
            <a:r>
              <a:rPr lang="en-US" sz="1800" dirty="0"/>
              <a:t>TNC is </a:t>
            </a:r>
            <a:r>
              <a:rPr lang="en-US" sz="1800" dirty="0" smtClean="0"/>
              <a:t>currently coordinating </a:t>
            </a:r>
            <a:r>
              <a:rPr lang="en-US" sz="1800" dirty="0"/>
              <a:t>with </a:t>
            </a:r>
            <a:r>
              <a:rPr lang="en-US" sz="1800" dirty="0" smtClean="0"/>
              <a:t>XACML and OASIS for </a:t>
            </a:r>
            <a:r>
              <a:rPr lang="en-US" sz="1800" dirty="0"/>
              <a:t>access policy statements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92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Future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Resume Health Remediation specification</a:t>
            </a:r>
          </a:p>
          <a:p>
            <a:pPr lvl="1">
              <a:defRPr/>
            </a:pPr>
            <a:r>
              <a:rPr lang="en-US" sz="1400" dirty="0" smtClean="0"/>
              <a:t>TNC community has expressed interest in health remediation</a:t>
            </a:r>
          </a:p>
          <a:p>
            <a:pPr>
              <a:defRPr/>
            </a:pPr>
            <a:r>
              <a:rPr lang="en-US" sz="1800" dirty="0"/>
              <a:t>Possible collaboration with MFP Technical community on Protection Profile </a:t>
            </a:r>
            <a:r>
              <a:rPr lang="en-US" sz="1800" dirty="0" smtClean="0"/>
              <a:t>work</a:t>
            </a:r>
          </a:p>
          <a:p>
            <a:pPr>
              <a:defRPr/>
            </a:pPr>
            <a:r>
              <a:rPr lang="en-US" sz="1800" dirty="0" smtClean="0"/>
              <a:t>Definition of core set of Policy Attributes with XACML, SAML and WS-Policy, etc. bindings</a:t>
            </a:r>
          </a:p>
          <a:p>
            <a:pPr lvl="1">
              <a:defRPr/>
            </a:pPr>
            <a:r>
              <a:rPr lang="en-US" sz="1400" dirty="0" smtClean="0"/>
              <a:t>Addition to IAA specification</a:t>
            </a:r>
          </a:p>
          <a:p>
            <a:pPr lvl="1">
              <a:defRPr/>
            </a:pPr>
            <a:r>
              <a:rPr lang="en-US" sz="1400" dirty="0" smtClean="0"/>
              <a:t>Industry preference for XACML – SAML is too verbose with unacceptable performance</a:t>
            </a:r>
            <a:endParaRPr lang="en-US" sz="14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17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39128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8CC72C-C84A-4042-92B3-A9A99A97FDE7}" type="slidenum">
              <a:rPr lang="en-US" smtClean="0"/>
              <a:pPr eaLnBrk="1" hangingPunct="1"/>
              <a:t>18</a:t>
            </a:fld>
            <a:endParaRPr lang="en-US" dirty="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Wrap up</a:t>
            </a:r>
          </a:p>
        </p:txBody>
      </p:sp>
      <p:sp>
        <p:nvSpPr>
          <p:cNvPr id="1331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Review of new action items and open issues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Conference call / F2F schedule</a:t>
            </a:r>
          </a:p>
          <a:p>
            <a:pPr lvl="1" eaLnBrk="1" hangingPunct="1"/>
            <a:r>
              <a:rPr lang="en-US" sz="1600" dirty="0" smtClean="0"/>
              <a:t>Next Conference </a:t>
            </a:r>
            <a:r>
              <a:rPr lang="en-US" sz="1600" smtClean="0"/>
              <a:t>call January 7, </a:t>
            </a:r>
            <a:r>
              <a:rPr lang="en-US" sz="1600" dirty="0" smtClean="0"/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A93EFA-2BB7-44AA-9F78-980D57FDA574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410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/>
              <a:t>IDS Session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1:00 – 5:00	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3600" dirty="0" smtClean="0"/>
              <a:t>Topics</a:t>
            </a:r>
          </a:p>
          <a:p>
            <a:pPr lvl="1" eaLnBrk="1" hangingPunct="1">
              <a:buFontTx/>
              <a:buNone/>
            </a:pPr>
            <a:r>
              <a:rPr lang="en-US" sz="2400" dirty="0"/>
              <a:t>Administrative </a:t>
            </a:r>
            <a:r>
              <a:rPr lang="en-US" sz="2400" dirty="0" smtClean="0"/>
              <a:t>Tasks</a:t>
            </a:r>
          </a:p>
          <a:p>
            <a:pPr lvl="1" eaLnBrk="1" hangingPunct="1">
              <a:buNone/>
            </a:pPr>
            <a:r>
              <a:rPr lang="en-US" sz="2400" dirty="0"/>
              <a:t>PWG Log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HCD Attributes</a:t>
            </a:r>
          </a:p>
          <a:p>
            <a:pPr lvl="1" eaLnBrk="1" hangingPunct="1">
              <a:buNone/>
            </a:pPr>
            <a:r>
              <a:rPr lang="en-US" sz="2400" dirty="0"/>
              <a:t>IDS </a:t>
            </a:r>
            <a:r>
              <a:rPr lang="en-US" sz="2400" dirty="0" smtClean="0"/>
              <a:t>Model</a:t>
            </a:r>
          </a:p>
          <a:p>
            <a:pPr lvl="1" eaLnBrk="1" hangingPunct="1">
              <a:buNone/>
            </a:pPr>
            <a:r>
              <a:rPr lang="en-US" sz="2400" dirty="0" smtClean="0"/>
              <a:t>NIAP/PP</a:t>
            </a:r>
            <a:endParaRPr lang="en-US" sz="2400" dirty="0"/>
          </a:p>
          <a:p>
            <a:pPr lvl="1" eaLnBrk="1" hangingPunct="1">
              <a:buFontTx/>
              <a:buNone/>
            </a:pPr>
            <a:r>
              <a:rPr lang="en-US" sz="2400" dirty="0" smtClean="0"/>
              <a:t>TNC/NEA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AE80B-BEB4-4EC1-A937-C933E3C92BF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124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Administrative Tasks</a:t>
            </a:r>
          </a:p>
        </p:txBody>
      </p:sp>
      <p:sp>
        <p:nvSpPr>
          <p:cNvPr id="5125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 minute-taker</a:t>
            </a:r>
          </a:p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IP policy statement:</a:t>
            </a:r>
            <a:br>
              <a:rPr lang="en-US" dirty="0" smtClean="0"/>
            </a:br>
            <a:r>
              <a:rPr lang="en-US" i="1" dirty="0" smtClean="0"/>
              <a:t>“This meeting is conducted under the rules of the PWG IP policy”.  If you don’t agree, the Auto Show is on all week.</a:t>
            </a:r>
          </a:p>
          <a:p>
            <a:pPr eaLnBrk="1" hangingPunct="1"/>
            <a:r>
              <a:rPr lang="en-US" dirty="0" smtClean="0"/>
              <a:t>Approve Minutes from November 26 conference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8B595-BBB5-4FF1-B918-2D606F4F243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614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IDS WG Officers</a:t>
            </a:r>
          </a:p>
        </p:txBody>
      </p:sp>
      <p:sp>
        <p:nvSpPr>
          <p:cNvPr id="7" name="Rectangle 24"/>
          <p:cNvSpPr txBox="1">
            <a:spLocks noChangeArrowheads="1"/>
          </p:cNvSpPr>
          <p:nvPr/>
        </p:nvSpPr>
        <p:spPr bwMode="auto">
          <a:xfrm>
            <a:off x="152400" y="142186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dirty="0" smtClean="0"/>
              <a:t>IDS WG Chair</a:t>
            </a:r>
          </a:p>
          <a:p>
            <a:pPr marL="631825" lvl="1" eaLnBrk="1" hangingPunct="1">
              <a:defRPr/>
            </a:pPr>
            <a:r>
              <a:rPr lang="en-US" sz="1600" dirty="0" smtClean="0"/>
              <a:t>Joe Murdock (Sharp)</a:t>
            </a:r>
          </a:p>
          <a:p>
            <a:pPr marL="346075" lvl="1" indent="0" eaLnBrk="1" hangingPunct="1">
              <a:buNone/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en-US" sz="1800" dirty="0"/>
              <a:t>IDS WG </a:t>
            </a:r>
            <a:r>
              <a:rPr lang="en-US" sz="1800" dirty="0" smtClean="0"/>
              <a:t>Vice-Chair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600" dirty="0" smtClean="0"/>
              <a:t>Vacant</a:t>
            </a:r>
          </a:p>
          <a:p>
            <a:pPr lvl="1" eaLnBrk="1" hangingPunct="1"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800" dirty="0" smtClean="0"/>
              <a:t>IDS WG Secretary:</a:t>
            </a:r>
          </a:p>
          <a:p>
            <a:pPr marL="630238" lvl="1" indent="-284163" eaLnBrk="1" hangingPunct="1">
              <a:defRPr/>
            </a:pPr>
            <a:r>
              <a:rPr lang="en-US" sz="1600" dirty="0" smtClean="0"/>
              <a:t>Alan </a:t>
            </a:r>
            <a:r>
              <a:rPr lang="en-US" sz="1600" dirty="0" err="1" smtClean="0"/>
              <a:t>Sukert</a:t>
            </a:r>
            <a:r>
              <a:rPr lang="en-US" sz="1600" dirty="0" smtClean="0"/>
              <a:t> (Xerox)</a:t>
            </a:r>
          </a:p>
          <a:p>
            <a:pPr marL="346075" lvl="1" indent="0" eaLnBrk="1" hangingPunct="1">
              <a:buNone/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1800" dirty="0" smtClean="0"/>
              <a:t>IDS WG Document Editors: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HCD-ATR: Jerry Thrasher (Lexmark), Joe Murdock (Sharp)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HCD-TNC: Ira McDonald (High North)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IDS-Model: Joe Murdock (Sharp), Ira McDonald (High North), Ron Nevo (Samsung)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IDS-Log: Mike Sweet (Apple)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IDS-IAA: Joe Murdock (Sharp)</a:t>
            </a:r>
          </a:p>
          <a:p>
            <a:pPr marL="631825" lvl="1" eaLnBrk="1" hangingPunct="1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6CE4C-D774-417C-9B42-7F565198C633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7172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6629400" cy="868362"/>
          </a:xfrm>
        </p:spPr>
        <p:txBody>
          <a:bodyPr/>
          <a:lstStyle/>
          <a:p>
            <a:pPr eaLnBrk="1" hangingPunct="1"/>
            <a:r>
              <a:rPr lang="en-US" smtClean="0"/>
              <a:t>Action Items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63157"/>
              </p:ext>
            </p:extLst>
          </p:nvPr>
        </p:nvGraphicFramePr>
        <p:xfrm>
          <a:off x="228600" y="1828800"/>
          <a:ext cx="8713788" cy="955183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  <a:gridCol w="627062"/>
                <a:gridCol w="3124200"/>
                <a:gridCol w="576249"/>
                <a:gridCol w="2328877"/>
              </a:tblGrid>
              <a:tr h="366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Action Item #</a:t>
                      </a:r>
                    </a:p>
                  </a:txBody>
                  <a:tcPr marL="4943" marR="4943" marT="4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Entry date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Assignee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Type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Action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Status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Disposition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88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11/26/2012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Log, HCD-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Attr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, HCD-NAP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Send out PWG Last call announcement for IDS-Log, HCD-Attributes and HCD-NAP Specs.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NAP Binding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600" dirty="0" smtClean="0"/>
              <a:t>HCD-NAP Binding Anonymous Prototype report</a:t>
            </a:r>
          </a:p>
          <a:p>
            <a:pPr marL="0" indent="0" eaLnBrk="1" hangingPunct="1">
              <a:buNone/>
              <a:defRPr/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1000" dirty="0"/>
              <a:t>A PWG member company has prototyped the PWG HCD Health Attributes NAP Protocol Binding </a:t>
            </a:r>
            <a:br>
              <a:rPr lang="en-US" sz="1000" dirty="0"/>
            </a:br>
            <a:r>
              <a:rPr lang="en-US" sz="1000" dirty="0"/>
              <a:t>with the following reported results: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"We did a prototype of NAP on an MFP in 2009-2010. The most recent specs to which the prototype </a:t>
            </a:r>
            <a:br>
              <a:rPr lang="en-US" sz="1000" dirty="0"/>
            </a:br>
            <a:r>
              <a:rPr lang="en-US" sz="1000" dirty="0"/>
              <a:t>was developed were wd-idsattributes10-20100409.pdf and wd-ids-napsoh10-20100409.pdf. 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We tested using 802.1x, not the other protocols. We implemented all of the mandatory attributes. 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We didn't have any user apps or patches installed, there was no PSTN, and forwarding wasn't supported </a:t>
            </a:r>
            <a:br>
              <a:rPr lang="en-US" sz="1000" dirty="0"/>
            </a:br>
            <a:r>
              <a:rPr lang="en-US" sz="1000" dirty="0"/>
              <a:t>in the device, so we didn't test the conditionally mandatory attributes. 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We didn't do any of the optional attributes. 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It all worked well enough as a demonstration prototype.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b="1" i="1" dirty="0"/>
              <a:t>However, we did find an issue with </a:t>
            </a:r>
            <a:r>
              <a:rPr lang="en-US" sz="1000" b="1" i="1" dirty="0" err="1"/>
              <a:t>HCD_Default_Password_Enabled</a:t>
            </a:r>
            <a:r>
              <a:rPr lang="en-US" sz="1000" b="1" i="1" dirty="0"/>
              <a:t>: which password (or passwords) </a:t>
            </a:r>
            <a:br>
              <a:rPr lang="en-US" sz="1000" b="1" i="1" dirty="0"/>
            </a:br>
            <a:r>
              <a:rPr lang="en-US" sz="1000" b="1" i="1" dirty="0"/>
              <a:t>should be checked?</a:t>
            </a:r>
            <a:br>
              <a:rPr lang="en-US" sz="1000" b="1" i="1" dirty="0"/>
            </a:br>
            <a:r>
              <a:rPr lang="en-US" sz="1000" b="1" i="1" dirty="0"/>
              <a:t>If there are multiple administrative logins, should all be checked? What if some of them are not </a:t>
            </a:r>
            <a:br>
              <a:rPr lang="en-US" sz="1000" b="1" i="1" dirty="0"/>
            </a:br>
            <a:r>
              <a:rPr lang="en-US" sz="1000" b="1" i="1" dirty="0"/>
              <a:t>security-relevant? What if some could be considered security-relevant but do not administer any </a:t>
            </a:r>
            <a:br>
              <a:rPr lang="en-US" sz="1000" b="1" i="1" dirty="0"/>
            </a:br>
            <a:r>
              <a:rPr lang="en-US" sz="1000" b="1" i="1" dirty="0"/>
              <a:t>of the settings that are covered by the health check?</a:t>
            </a:r>
            <a:br>
              <a:rPr lang="en-US" sz="1000" b="1" i="1" dirty="0"/>
            </a:br>
            <a:endParaRPr lang="en-US" sz="1000" b="1" i="1" dirty="0"/>
          </a:p>
          <a:p>
            <a:pPr marL="0" indent="0">
              <a:buNone/>
            </a:pPr>
            <a:r>
              <a:rPr lang="en-US" sz="1000" b="1" i="1" dirty="0"/>
              <a:t>If there are different passwords for different administrative protocols (e.g., http, </a:t>
            </a:r>
            <a:r>
              <a:rPr lang="en-US" sz="1000" b="1" i="1" dirty="0" err="1"/>
              <a:t>ssh</a:t>
            </a:r>
            <a:r>
              <a:rPr lang="en-US" sz="1000" b="1" i="1" dirty="0"/>
              <a:t>, ...), should </a:t>
            </a:r>
            <a:br>
              <a:rPr lang="en-US" sz="1000" b="1" i="1" dirty="0"/>
            </a:br>
            <a:r>
              <a:rPr lang="en-US" sz="1000" b="1" i="1" dirty="0"/>
              <a:t>all be checked?"</a:t>
            </a:r>
          </a:p>
          <a:p>
            <a:pPr marL="0" indent="0">
              <a:buNone/>
            </a:pP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Cheers,</a:t>
            </a:r>
            <a:br>
              <a:rPr lang="en-US" sz="1000" dirty="0"/>
            </a:br>
            <a:r>
              <a:rPr lang="en-US" sz="1000" dirty="0"/>
              <a:t>- Ira (PWG Secretary)</a:t>
            </a:r>
          </a:p>
        </p:txBody>
      </p:sp>
    </p:spTree>
    <p:extLst>
      <p:ext uri="{BB962C8B-B14F-4D97-AF65-F5344CB8AC3E}">
        <p14:creationId xmlns:p14="http://schemas.microsoft.com/office/powerpoint/2010/main" val="245357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Documents in PWG Last Calls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HCD-Assessment-Attributes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3"/>
              </a:rPr>
              <a:t>ftp://ftp.pwg.org/pub/pwg/ids/wd/wd-idsattributes10-20121113.pdf</a:t>
            </a:r>
            <a:r>
              <a:rPr lang="en-US" sz="1400" dirty="0" smtClean="0"/>
              <a:t>  </a:t>
            </a:r>
          </a:p>
          <a:p>
            <a:pPr lvl="1"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HCD-NAP Binding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4"/>
              </a:rPr>
              <a:t>ftp://ftp.pwg.org/pub/pwg/ids/wd/wd-ids-napsoh10-20121112.pdf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u="sng" dirty="0" smtClean="0"/>
          </a:p>
          <a:p>
            <a:pPr eaLnBrk="1" hangingPunct="1">
              <a:defRPr/>
            </a:pPr>
            <a:r>
              <a:rPr lang="en-US" sz="1600" dirty="0" smtClean="0"/>
              <a:t>PWG-LOG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u="sng" dirty="0">
                <a:hlinkClick r:id="rId5"/>
              </a:rPr>
              <a:t>ftp://</a:t>
            </a:r>
            <a:r>
              <a:rPr lang="en-US" sz="1400" u="sng" dirty="0" smtClean="0">
                <a:hlinkClick r:id="rId5"/>
              </a:rPr>
              <a:t>ftp.pwg.org/pub/pwg/ids/wd/wd-ids-log10-20121112.pdf</a:t>
            </a:r>
            <a:r>
              <a:rPr lang="en-US" sz="1400" dirty="0" smtClean="0"/>
              <a:t>  </a:t>
            </a:r>
          </a:p>
          <a:p>
            <a:pPr eaLnBrk="1" hangingPunct="1">
              <a:buNone/>
              <a:defRPr/>
            </a:pPr>
            <a:r>
              <a:rPr lang="en-US" sz="1200" dirty="0"/>
              <a:t>	</a:t>
            </a:r>
            <a:r>
              <a:rPr lang="en-US" sz="1200" dirty="0" smtClean="0"/>
              <a:t>“</a:t>
            </a:r>
            <a:r>
              <a:rPr lang="en-US" sz="1200" dirty="0"/>
              <a:t>Apple has successfully prototyped support for PWG Common Log Format based on the current draft</a:t>
            </a:r>
            <a:r>
              <a:rPr lang="en-US" sz="1200" dirty="0" smtClean="0"/>
              <a:t>.” - Email from Michael Sweet, July 27, 2012</a:t>
            </a:r>
            <a:endParaRPr lang="en-US" sz="1200" dirty="0"/>
          </a:p>
          <a:p>
            <a:pPr eaLnBrk="1" hangingPunct="1">
              <a:buFontTx/>
              <a:buNone/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PWG Last Call Comments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HCD-Assessment-Attributes</a:t>
            </a:r>
          </a:p>
          <a:p>
            <a:pPr marL="685800"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Times New Roman"/>
              </a:rPr>
              <a:t>What kind of "administrator passwords or other credentials" are included? Only passwords for admin accounts that are security-relevant (e.g., not an administrator password that permits a device admin to change non-security settings)?</a:t>
            </a:r>
            <a:endParaRPr lang="en-US" sz="1200" dirty="0">
              <a:solidFill>
                <a:srgbClr val="000000"/>
              </a:solidFill>
              <a:latin typeface="Calibri" pitchFamily="34" charset="0"/>
              <a:ea typeface="Calibri"/>
            </a:endParaRPr>
          </a:p>
          <a:p>
            <a:pPr marL="685800"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Times New Roman"/>
              </a:rPr>
              <a:t>What kind of credentials?</a:t>
            </a:r>
            <a:endParaRPr lang="en-US" sz="1200" dirty="0">
              <a:solidFill>
                <a:srgbClr val="000000"/>
              </a:solidFill>
              <a:latin typeface="Calibri" pitchFamily="34" charset="0"/>
              <a:ea typeface="Calibri"/>
            </a:endParaRPr>
          </a:p>
          <a:p>
            <a:pPr marL="685800"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Times New Roman"/>
              </a:rPr>
              <a:t>Although not as important as the first clarification, it might be more clear to change the sense of the whole thing to "</a:t>
            </a:r>
            <a:r>
              <a:rPr lang="en-US" sz="1200" dirty="0" err="1">
                <a:solidFill>
                  <a:srgbClr val="000000"/>
                </a:solidFill>
                <a:latin typeface="Calibri" pitchFamily="34" charset="0"/>
                <a:ea typeface="Times New Roman"/>
              </a:rPr>
              <a:t>DefaultPasswordsChanged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Times New Roman"/>
              </a:rPr>
              <a:t>" (0 = not changed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ea typeface="Times New Roman"/>
              </a:rPr>
              <a:t>).</a:t>
            </a:r>
          </a:p>
          <a:p>
            <a:pPr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200" dirty="0" smtClean="0"/>
              <a:t>--------------------------------------------------------------------------</a:t>
            </a:r>
          </a:p>
          <a:p>
            <a:pPr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200" dirty="0" smtClean="0">
                <a:latin typeface="Calibri" pitchFamily="34" charset="0"/>
              </a:rPr>
              <a:t>During </a:t>
            </a:r>
            <a:r>
              <a:rPr lang="en-US" sz="1200" dirty="0">
                <a:latin typeface="Calibri" pitchFamily="34" charset="0"/>
              </a:rPr>
              <a:t>the updates to this HCD-TNC document based on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IDS WG review on 6 June 2012, I discovered several mandatory changes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to HCD-ATR (and therefore HCD-NAP) which were agreed but NOT </a:t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implemented in the current versions out for PWG Last Call.  See</a:t>
            </a:r>
            <a:r>
              <a:rPr lang="en-US" sz="1200" dirty="0" smtClean="0">
                <a:latin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</a:rPr>
              <a:t/>
            </a:r>
            <a:br>
              <a:rPr lang="en-US" sz="1200" dirty="0">
                <a:latin typeface="Calibri" pitchFamily="34" charset="0"/>
              </a:rPr>
            </a:br>
            <a:r>
              <a:rPr lang="en-US" sz="1200" u="sng" dirty="0">
                <a:latin typeface="Calibri" pitchFamily="34" charset="0"/>
                <a:hlinkClick r:id="rId3"/>
              </a:rPr>
              <a:t>ftp://ftp.pwg.org/pub/pwg/ids/minutes/ids-f2f-minutes-20120606.pdf</a:t>
            </a:r>
            <a:r>
              <a:rPr lang="en-US" sz="1200" dirty="0">
                <a:latin typeface="Calibri" pitchFamily="34" charset="0"/>
              </a:rPr>
              <a:t/>
            </a:r>
            <a:br>
              <a:rPr lang="en-US" sz="1200" dirty="0">
                <a:latin typeface="Calibri" pitchFamily="34" charset="0"/>
              </a:rPr>
            </a:br>
            <a:r>
              <a:rPr lang="en-US" sz="1200" dirty="0">
                <a:latin typeface="Calibri" pitchFamily="34" charset="0"/>
              </a:rPr>
              <a:t>- see especially decisions to change mandatory </a:t>
            </a:r>
            <a:r>
              <a:rPr lang="en-US" sz="1200" dirty="0" smtClean="0">
                <a:latin typeface="Calibri" pitchFamily="34" charset="0"/>
              </a:rPr>
              <a:t>attributes</a:t>
            </a:r>
          </a:p>
          <a:p>
            <a:pPr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000" dirty="0">
              <a:solidFill>
                <a:srgbClr val="000000"/>
              </a:solidFill>
              <a:latin typeface="Calibri" pitchFamily="34" charset="0"/>
              <a:ea typeface="Calibri"/>
            </a:endParaRPr>
          </a:p>
          <a:p>
            <a:pPr eaLnBrk="1" hangingPunct="1">
              <a:defRPr/>
            </a:pPr>
            <a:r>
              <a:rPr lang="en-US" sz="1600" dirty="0" smtClean="0"/>
              <a:t>HCD-NAP Binding</a:t>
            </a:r>
          </a:p>
          <a:p>
            <a:pPr lvl="1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See Assessment Attributes comments</a:t>
            </a:r>
            <a:endParaRPr lang="en-US" sz="1200" u="sng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PWG Last Call Comments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PWG-LOG</a:t>
            </a:r>
            <a:endParaRPr lang="en-US" sz="1600" dirty="0"/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Section </a:t>
            </a:r>
            <a:r>
              <a:rPr lang="en-US" sz="1200" dirty="0">
                <a:latin typeface="Calibri" pitchFamily="34" charset="0"/>
              </a:rPr>
              <a:t>3.3 Out of Scope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While </a:t>
            </a:r>
            <a:r>
              <a:rPr lang="en-US" sz="1200" dirty="0">
                <a:latin typeface="Calibri" pitchFamily="34" charset="0"/>
              </a:rPr>
              <a:t>we're not specifying a standard for any of the mechanisms or functionality in section 3.3, we do include a statement that impacts: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6</a:t>
            </a:r>
            <a:r>
              <a:rPr lang="en-US" sz="1200" dirty="0">
                <a:latin typeface="Calibri" pitchFamily="34" charset="0"/>
              </a:rPr>
              <a:t>.  Data Protection Policies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For </a:t>
            </a:r>
            <a:r>
              <a:rPr lang="en-US" sz="1200" dirty="0">
                <a:latin typeface="Calibri" pitchFamily="34" charset="0"/>
              </a:rPr>
              <a:t>instance, in section 6, "Conformance Requirements",  #2 and #3 deal specifically with items that would be included in a data protection policy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And </a:t>
            </a:r>
            <a:r>
              <a:rPr lang="en-US" sz="1200" dirty="0">
                <a:latin typeface="Calibri" pitchFamily="34" charset="0"/>
              </a:rPr>
              <a:t>in section 9 "Security Considerations", we again require integrity protection of the log information.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We </a:t>
            </a:r>
            <a:r>
              <a:rPr lang="en-US" sz="1200" dirty="0">
                <a:latin typeface="Calibri" pitchFamily="34" charset="0"/>
              </a:rPr>
              <a:t>may want to modify the "out of scope" section to state that we are placing requirements on data protection policies, but not including recommendations for a "soup to nuts" data protection policy for logging information (of course, "soup to nuts" may not be appropriate for the actual text, but hopefully you get the idea)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By </a:t>
            </a:r>
            <a:r>
              <a:rPr lang="en-US" sz="1200" dirty="0">
                <a:latin typeface="Calibri" pitchFamily="34" charset="0"/>
              </a:rPr>
              <a:t>the way, the sentence in section 9 I'm referring to above is written as: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485</a:t>
            </a:r>
            <a:r>
              <a:rPr lang="en-US" sz="1200" dirty="0">
                <a:latin typeface="Calibri" pitchFamily="34" charset="0"/>
              </a:rPr>
              <a:t>.	Device MUST provide protection from alteration both on the device and when distributed outside the device.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IMHO</a:t>
            </a:r>
            <a:r>
              <a:rPr lang="en-US" sz="1200" dirty="0">
                <a:latin typeface="Calibri" pitchFamily="34" charset="0"/>
              </a:rPr>
              <a:t>, this wording should be more specific….something like: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Imaging </a:t>
            </a:r>
            <a:r>
              <a:rPr lang="en-US" sz="1200" dirty="0">
                <a:latin typeface="Calibri" pitchFamily="34" charset="0"/>
              </a:rPr>
              <a:t>devices MUST provide integrity protection for log message data, both on the device, as well as when the log data is transported outside the device.</a:t>
            </a:r>
          </a:p>
          <a:p>
            <a:pPr marL="685800" eaLnBrk="1" hangingPunct="1">
              <a:buFontTx/>
              <a:buNone/>
              <a:defRPr/>
            </a:pPr>
            <a:r>
              <a:rPr lang="en-US" sz="1200" dirty="0" smtClean="0">
                <a:latin typeface="Calibri" pitchFamily="34" charset="0"/>
              </a:rPr>
              <a:t>The </a:t>
            </a:r>
            <a:r>
              <a:rPr lang="en-US" sz="1200" dirty="0">
                <a:latin typeface="Calibri" pitchFamily="34" charset="0"/>
              </a:rPr>
              <a:t>original text doesn't explicitly state what might be altered.</a:t>
            </a:r>
          </a:p>
          <a:p>
            <a:pPr marL="685800" eaLnBrk="1" hangingPunct="1">
              <a:buFontTx/>
              <a:buNone/>
              <a:defRPr/>
            </a:pPr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-Slide-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PWG-Slide-Template</Template>
  <TotalTime>8737</TotalTime>
  <Words>1414</Words>
  <Application>Microsoft Office PowerPoint</Application>
  <PresentationFormat>On-screen Show (4:3)</PresentationFormat>
  <Paragraphs>210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PWG-Slide-Template</vt:lpstr>
      <vt:lpstr>PWG Imaging Device Security (IDS)  Working Group</vt:lpstr>
      <vt:lpstr>Agenda</vt:lpstr>
      <vt:lpstr>Administrative Tasks</vt:lpstr>
      <vt:lpstr>IDS WG Officers</vt:lpstr>
      <vt:lpstr>Action Items</vt:lpstr>
      <vt:lpstr>NAP Binding</vt:lpstr>
      <vt:lpstr>Documents in PWG Last Calls</vt:lpstr>
      <vt:lpstr>PWG Last Call Comments</vt:lpstr>
      <vt:lpstr>PWG Last Call Comments</vt:lpstr>
      <vt:lpstr>Active Documents</vt:lpstr>
      <vt:lpstr>Document Review</vt:lpstr>
      <vt:lpstr>New MFP Protection Profile</vt:lpstr>
      <vt:lpstr>New MFP Protection Profile</vt:lpstr>
      <vt:lpstr>New MFP Protection Profile</vt:lpstr>
      <vt:lpstr>Proposed IDS activity to provide input to MFP TC</vt:lpstr>
      <vt:lpstr>TCG Update</vt:lpstr>
      <vt:lpstr>Future Activities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Murdock, Joe</dc:creator>
  <cp:lastModifiedBy>Murdock, Joe</cp:lastModifiedBy>
  <cp:revision>635</cp:revision>
  <dcterms:created xsi:type="dcterms:W3CDTF">2010-02-02T01:16:56Z</dcterms:created>
  <dcterms:modified xsi:type="dcterms:W3CDTF">2012-12-03T21:14:24Z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