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</p:sldMasterIdLst>
  <p:notesMasterIdLst>
    <p:notesMasterId r:id="rId13"/>
  </p:notesMasterIdLst>
  <p:handoutMasterIdLst>
    <p:handoutMasterId r:id="rId14"/>
  </p:handoutMasterIdLst>
  <p:sldIdLst>
    <p:sldId id="309" r:id="rId3"/>
    <p:sldId id="257" r:id="rId4"/>
    <p:sldId id="260" r:id="rId5"/>
    <p:sldId id="310" r:id="rId6"/>
    <p:sldId id="261" r:id="rId7"/>
    <p:sldId id="262" r:id="rId8"/>
    <p:sldId id="263" r:id="rId9"/>
    <p:sldId id="311" r:id="rId10"/>
    <p:sldId id="259" r:id="rId11"/>
    <p:sldId id="25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panose="020B0604020202020204" pitchFamily="34" charset="0"/>
        <a:ea typeface="Heiti SC Light" panose="02000000000000000000" pitchFamily="2" charset="-128"/>
        <a:cs typeface="+mn-cs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panose="020B0604020202020204" pitchFamily="34" charset="0"/>
        <a:ea typeface="Heiti SC Light" panose="02000000000000000000" pitchFamily="2" charset="-128"/>
        <a:cs typeface="+mn-cs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panose="020B0604020202020204" pitchFamily="34" charset="0"/>
        <a:ea typeface="Heiti SC Light" panose="02000000000000000000" pitchFamily="2" charset="-128"/>
        <a:cs typeface="+mn-cs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panose="020B0604020202020204" pitchFamily="34" charset="0"/>
        <a:ea typeface="Heiti SC Light" panose="02000000000000000000" pitchFamily="2" charset="-128"/>
        <a:cs typeface="+mn-cs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panose="020B0604020202020204" pitchFamily="34" charset="0"/>
        <a:ea typeface="Heiti SC Light" panose="02000000000000000000" pitchFamily="2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panose="020B0604020202020204" pitchFamily="34" charset="0"/>
        <a:ea typeface="Heiti SC Light" panose="02000000000000000000" pitchFamily="2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panose="020B0604020202020204" pitchFamily="34" charset="0"/>
        <a:ea typeface="Heiti SC Light" panose="02000000000000000000" pitchFamily="2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panose="020B0604020202020204" pitchFamily="34" charset="0"/>
        <a:ea typeface="Heiti SC Light" panose="02000000000000000000" pitchFamily="2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panose="020B0604020202020204" pitchFamily="34" charset="0"/>
        <a:ea typeface="Heiti SC Light" panose="02000000000000000000" pitchFamily="2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38"/>
    <p:restoredTop sz="94643"/>
  </p:normalViewPr>
  <p:slideViewPr>
    <p:cSldViewPr>
      <p:cViewPr varScale="1">
        <p:scale>
          <a:sx n="130" d="100"/>
          <a:sy n="130" d="100"/>
        </p:scale>
        <p:origin x="15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837FF6-CC78-2C4F-B1EB-D7605706C8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charset="0"/>
                <a:ea typeface="Heiti SC Light" charset="-122"/>
                <a:cs typeface="Heiti SC Light" charset="-122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98E5F-A3DD-A449-94E5-22D57BEB55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charset="0"/>
                <a:ea typeface="Heiti SC Light" charset="-122"/>
                <a:cs typeface="Heiti SC Light" charset="-122"/>
                <a:sym typeface="Arial" charset="0"/>
              </a:defRPr>
            </a:lvl1pPr>
          </a:lstStyle>
          <a:p>
            <a:pPr>
              <a:defRPr/>
            </a:pPr>
            <a:fld id="{BEC9D499-239E-4D48-9348-493E2CDD8CBD}" type="datetimeFigureOut">
              <a:rPr lang="en-US"/>
              <a:pPr>
                <a:defRPr/>
              </a:pPr>
              <a:t>3/26/18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948962-6E9F-EB47-8382-660F19CB36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charset="0"/>
                <a:ea typeface="Heiti SC Light" charset="-122"/>
                <a:cs typeface="Heiti SC Light" charset="-122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79E72-192F-124E-85CB-9868F56AC7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Arial" charset="0"/>
                <a:ea typeface="Heiti SC Light" charset="-122"/>
                <a:cs typeface="Heiti SC Light" charset="-122"/>
                <a:sym typeface="Arial" charset="0"/>
              </a:defRPr>
            </a:lvl1pPr>
          </a:lstStyle>
          <a:p>
            <a:pPr>
              <a:defRPr/>
            </a:pPr>
            <a:fld id="{4132769B-63D2-914A-A3E6-9FAA2DEA3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BE920B-FE09-534A-8441-19B7C8E8DE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charset="0"/>
                <a:ea typeface="Heiti SC Light" charset="-122"/>
                <a:cs typeface="Heiti SC Light" charset="-122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42CA5C-4241-844E-BF19-D4CCA4C3D0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charset="0"/>
                <a:ea typeface="Heiti SC Light" charset="-122"/>
                <a:cs typeface="Heiti SC Light" charset="-122"/>
                <a:sym typeface="Arial" charset="0"/>
              </a:defRPr>
            </a:lvl1pPr>
          </a:lstStyle>
          <a:p>
            <a:pPr>
              <a:defRPr/>
            </a:pPr>
            <a:fld id="{417A98EB-F340-2943-9462-2C8849DEF431}" type="datetimeFigureOut">
              <a:rPr lang="en-US"/>
              <a:pPr>
                <a:defRPr/>
              </a:pPr>
              <a:t>3/26/18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4575B6D-630A-8648-A6C0-EE53315599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A89BF91-3945-BA4F-88AA-D8D2D00FD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725E5-D58D-2F44-A753-BB4334BCDC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charset="0"/>
                <a:ea typeface="Heiti SC Light" charset="-122"/>
                <a:cs typeface="Heiti SC Light" charset="-122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22625-D329-E94B-9A08-AC02551E3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Arial" charset="0"/>
                <a:ea typeface="Heiti SC Light" charset="-122"/>
                <a:cs typeface="Heiti SC Light" charset="-122"/>
                <a:sym typeface="Arial" charset="0"/>
              </a:defRPr>
            </a:lvl1pPr>
          </a:lstStyle>
          <a:p>
            <a:pPr>
              <a:defRPr/>
            </a:pPr>
            <a:fld id="{1B138613-C452-B240-AFF8-D832AD745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8CDEBE48-73B9-9640-B04B-3C41F494452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3ACD6-035D-4D4E-82A1-93CEB86E6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4659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D53ED7E0-9DAC-AF4F-8807-EB41533662C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30252-F87B-B04B-B048-D283F0015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3457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87700"/>
            <a:ext cx="2057400" cy="328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87700"/>
            <a:ext cx="6019800" cy="3289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C86F5C49-3EF7-A641-B644-79F9353C19A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32D405-DB37-6844-B408-88980534E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99501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EB79E3E6-1190-344A-A0FE-515026AC307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CDD55-65FC-DC47-9708-CD3F14D189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78278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18CDB752-DF09-B84D-BC4A-A470419C6F2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7F7B6-3768-B34D-83E9-C9FE77DF9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12083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68F3ACE-A72E-424E-AE05-79AFC12C0CC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4125C-445F-614C-AD8F-AFD2DBE63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08894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87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400" y="1371600"/>
            <a:ext cx="3987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FA54E1E-491E-4848-81E2-817DCEC0EF4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C40A5-38A4-D147-9FD0-EB1409957B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3843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477B426-1AAC-3A4F-90F0-679A3171189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77F9D-9C0E-384C-A758-DA02E8AB3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00201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2C6183C7-BCAF-0241-B2F7-A0F0A0AF9F0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F3221-FFC9-6D4F-9EC3-6FF316E417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57997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B67E163-1EA8-A640-B3C4-DD602BB4F78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2B986-91C1-8C4E-BC89-7DF90B1FB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7937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548422D-A041-2242-A000-213C0ABD1B9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276A6-54AA-AD4A-AF36-EABF9C73A2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9104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284A68AC-5AA3-2546-A568-06D4E9DF389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5485E-6849-B240-9149-17CB6634C8A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4AEC85-0B68-544F-B729-B445DCE21A4B}"/>
              </a:ext>
            </a:extLst>
          </p:cNvPr>
          <p:cNvSpPr>
            <a:spLocks/>
          </p:cNvSpPr>
          <p:nvPr userDrawn="1"/>
        </p:nvSpPr>
        <p:spPr bwMode="auto">
          <a:xfrm>
            <a:off x="419100" y="2565400"/>
            <a:ext cx="59118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40" bIns="0">
            <a:spAutoFit/>
          </a:bodyPr>
          <a:lstStyle>
            <a:lvl1pPr marL="39688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4B5AA8"/>
                </a:solidFill>
                <a:latin typeface="Arial Bold" charset="0"/>
                <a:sym typeface="Arial Bold" charset="0"/>
              </a:rPr>
              <a:t>The Printer Working Group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9148BF5-D708-FB49-AEA3-CBB661A3E9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9050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88004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Verdan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DA73432-FD4F-0A45-A43D-9006539939C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F7C199-E62A-6643-BBB8-0A15D3AE2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65366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B2A3B86-0856-154E-9BD4-33C460D236B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C611D-6B3A-6D4F-8825-05AB809C3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14075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6038"/>
            <a:ext cx="2032000" cy="6583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038"/>
            <a:ext cx="5943600" cy="6583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29A601F-0ACB-7749-93C4-15F7DB686F5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46D7F-9E78-B04C-8A36-5792921108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4908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F4E333E9-9441-3141-B023-B8D5E8166BA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E1194-693E-464C-8FA4-A2474CF00C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0666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45000"/>
            <a:ext cx="4038600" cy="203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445000"/>
            <a:ext cx="4038600" cy="203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9BDE56A8-3835-D84E-9F40-6451840854B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F4152-C51A-334A-8689-B4BE9E4DC5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8650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47645A5A-AE2F-C743-9992-0C9D8E3111E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02109-07E0-BB47-956A-EC8F565E10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6402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F905955A-9119-E040-B66D-C156ABA06BB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6C140-0695-5E42-B160-1EA0E15406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0826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3714753-0D76-5147-AF0D-59EE6418F5E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93E6E-897E-6545-8F2C-F5B3B6240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2725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11068087-1EA4-B340-AC3C-FD9E1670779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EF23F-DAE4-4243-9E2A-1B6C55875C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8888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>
                <a:sym typeface="Verdana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388D25A3-CF66-B04F-82DB-C605DC01B8C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4CD32-341D-D843-9B2A-5AC7FA08E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630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>
            <a:extLst>
              <a:ext uri="{FF2B5EF4-FFF2-40B4-BE49-F238E27FC236}">
                <a16:creationId xmlns:a16="http://schemas.microsoft.com/office/drawing/2014/main" id="{489063A5-8BA3-504C-92C3-06CDF9D297DD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94750" y="6667500"/>
            <a:ext cx="1539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BE953F0E-6ECE-FC49-B7D4-6872E447D0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0C06C83A-9080-E04A-856F-3BA1358CB7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87700"/>
            <a:ext cx="82296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9144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" charset="0"/>
              </a:rPr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CDF1581-D4B2-0146-BAB7-BB5B41DAD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445000"/>
            <a:ext cx="82296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" charset="0"/>
              </a:rPr>
              <a:t>Edit Master text styles</a:t>
            </a:r>
          </a:p>
          <a:p>
            <a:pPr lvl="1"/>
            <a:r>
              <a:rPr lang="en-US" altLang="en-US">
                <a:sym typeface="Verdana" charset="0"/>
              </a:rPr>
              <a:t>Second level</a:t>
            </a:r>
          </a:p>
          <a:p>
            <a:pPr lvl="2"/>
            <a:r>
              <a:rPr lang="en-US" altLang="en-US">
                <a:sym typeface="Verdana" charset="0"/>
              </a:rPr>
              <a:t>Third level</a:t>
            </a:r>
          </a:p>
          <a:p>
            <a:pPr lvl="3"/>
            <a:r>
              <a:rPr lang="en-US" altLang="en-US">
                <a:sym typeface="Verdana" charset="0"/>
              </a:rPr>
              <a:t>Fourth level</a:t>
            </a:r>
          </a:p>
          <a:p>
            <a:pPr lvl="4"/>
            <a:r>
              <a:rPr lang="en-US" altLang="en-US">
                <a:sym typeface="Verdan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hf hdr="0" ftr="0" dt="0"/>
  <p:txStyles>
    <p:titleStyle>
      <a:lvl1pPr marL="39688"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marL="3968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Heiti SC Light" charset="-122"/>
          <a:cs typeface="Heiti SC Light" charset="-122"/>
          <a:sym typeface="Verdana" panose="020B0604030504040204" pitchFamily="34" charset="0"/>
        </a:defRPr>
      </a:lvl2pPr>
      <a:lvl3pPr marL="3968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Heiti SC Light" charset="-122"/>
          <a:cs typeface="Heiti SC Light" charset="-122"/>
          <a:sym typeface="Verdana" panose="020B0604030504040204" pitchFamily="34" charset="0"/>
        </a:defRPr>
      </a:lvl3pPr>
      <a:lvl4pPr marL="3968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Heiti SC Light" charset="-122"/>
          <a:cs typeface="Heiti SC Light" charset="-122"/>
          <a:sym typeface="Verdana" panose="020B0604030504040204" pitchFamily="34" charset="0"/>
        </a:defRPr>
      </a:lvl4pPr>
      <a:lvl5pPr marL="3968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Heiti SC Light" charset="-122"/>
          <a:cs typeface="Heiti SC Light" charset="-122"/>
          <a:sym typeface="Verdana" panose="020B0604030504040204" pitchFamily="34" charset="0"/>
        </a:defRPr>
      </a:lvl5pPr>
      <a:lvl6pPr marL="49688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Heiti SC Light" charset="-122"/>
          <a:cs typeface="Heiti SC Light" charset="-122"/>
          <a:sym typeface="Verdana" charset="0"/>
        </a:defRPr>
      </a:lvl6pPr>
      <a:lvl7pPr marL="95408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Heiti SC Light" charset="-122"/>
          <a:cs typeface="Heiti SC Light" charset="-122"/>
          <a:sym typeface="Verdana" charset="0"/>
        </a:defRPr>
      </a:lvl7pPr>
      <a:lvl8pPr marL="141128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Heiti SC Light" charset="-122"/>
          <a:cs typeface="Heiti SC Light" charset="-122"/>
          <a:sym typeface="Verdana" charset="0"/>
        </a:defRPr>
      </a:lvl8pPr>
      <a:lvl9pPr marL="186848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Heiti SC Light" charset="-122"/>
          <a:cs typeface="Heiti SC Light" charset="-122"/>
          <a:sym typeface="Verdana" charset="0"/>
        </a:defRPr>
      </a:lvl9pPr>
    </p:titleStyle>
    <p:bodyStyle>
      <a:lvl1pPr marL="63500" indent="-63500" algn="l" rtl="0" eaLnBrk="1" fontAlgn="base" hangingPunct="1">
        <a:spcBef>
          <a:spcPts val="6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63500" indent="-63500" algn="l" rtl="0" eaLnBrk="1" fontAlgn="base" hangingPunct="1">
        <a:spcBef>
          <a:spcPts val="5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2pPr>
      <a:lvl3pPr marL="63500" indent="-63500" algn="l" rtl="0" eaLnBrk="1" fontAlgn="base" hangingPunct="1">
        <a:spcBef>
          <a:spcPts val="6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3pPr>
      <a:lvl4pPr marL="63500" indent="-63500" algn="l" rtl="0" eaLnBrk="1" fontAlgn="base" hangingPunct="1">
        <a:spcBef>
          <a:spcPts val="4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4pPr>
      <a:lvl5pPr marL="63500" indent="-63500" algn="l" rtl="0" eaLnBrk="1" fontAlgn="base" hangingPunct="1">
        <a:spcBef>
          <a:spcPts val="4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7F9724FC-19F7-6847-8B3E-DD107332587F}"/>
              </a:ext>
            </a:extLst>
          </p:cNvPr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4B5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7967116-C401-F848-9D9E-E6BCCE8D86D4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B5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D55FB6AD-FA1E-EF4C-ADC0-BC9FA3651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27000"/>
            <a:ext cx="850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B337786F-8B33-7143-B4E8-11644BD08EDC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94750" y="6667500"/>
            <a:ext cx="1539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4B949414-5940-E248-A98D-3EE17827B3B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15EF5A2-1608-9847-83D7-510AD359A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038"/>
            <a:ext cx="75565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9144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" charset="0"/>
              </a:rPr>
              <a:t>Click to edit Master title style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BCFC1E4-ED67-8540-8ADF-3EC1D7362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128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Verdana" charset="0"/>
              </a:rPr>
              <a:t>Second level</a:t>
            </a:r>
          </a:p>
          <a:p>
            <a:pPr lvl="2"/>
            <a:r>
              <a:rPr lang="en-US" altLang="en-US">
                <a:sym typeface="Verdana" charset="0"/>
              </a:rPr>
              <a:t>Third level</a:t>
            </a:r>
          </a:p>
          <a:p>
            <a:pPr lvl="3"/>
            <a:r>
              <a:rPr lang="en-US" altLang="en-US">
                <a:sym typeface="Verdana" charset="0"/>
              </a:rPr>
              <a:t>Fourth level</a:t>
            </a:r>
          </a:p>
          <a:p>
            <a:pPr lvl="4"/>
            <a:r>
              <a:rPr lang="en-US" altLang="en-US">
                <a:sym typeface="Verdana" charset="0"/>
              </a:rPr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F0E6168-E783-1541-9923-E8A4D7979B86}"/>
              </a:ext>
            </a:extLst>
          </p:cNvPr>
          <p:cNvSpPr>
            <a:spLocks/>
          </p:cNvSpPr>
          <p:nvPr/>
        </p:nvSpPr>
        <p:spPr bwMode="auto">
          <a:xfrm>
            <a:off x="127000" y="6667500"/>
            <a:ext cx="8483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 anchor="ctr"/>
          <a:lstStyle>
            <a:lvl1pPr marL="39688">
              <a:defRPr sz="1200">
                <a:solidFill>
                  <a:schemeClr val="tx1"/>
                </a:solidFill>
                <a:latin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dirty="0">
                <a:solidFill>
                  <a:srgbClr val="FFFFFF"/>
                </a:solidFill>
                <a:ea typeface="Arial" charset="0"/>
                <a:cs typeface="Arial" charset="0"/>
                <a:sym typeface="Arial" charset="0"/>
              </a:rPr>
              <a:t>Copyright © 2018 The Printer Working Group. All rights reserved. The IPP Everywhere and PWG logos are trademarks of The Printer Working Group.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D8F3B682-D236-884F-A2F0-A90E4ED59E78}"/>
              </a:ext>
            </a:extLst>
          </p:cNvPr>
          <p:cNvSpPr>
            <a:spLocks/>
          </p:cNvSpPr>
          <p:nvPr/>
        </p:nvSpPr>
        <p:spPr bwMode="auto">
          <a:xfrm>
            <a:off x="8813800" y="787400"/>
            <a:ext cx="2444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>
            <a:lvl1pPr marL="57150">
              <a:defRPr sz="1200">
                <a:solidFill>
                  <a:schemeClr val="tx1"/>
                </a:solidFill>
                <a:latin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00">
                <a:ea typeface="Arial" charset="0"/>
                <a:cs typeface="Arial" charset="0"/>
                <a:sym typeface="Arial" charset="0"/>
              </a:rPr>
              <a:t>TM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marL="39688"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FFFFFF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marL="39688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Verdana" charset="0"/>
          <a:ea typeface="Heiti SC Light" charset="-122"/>
          <a:cs typeface="Heiti SC Light" charset="-122"/>
          <a:sym typeface="Verdana" panose="020B0604030504040204" pitchFamily="34" charset="0"/>
        </a:defRPr>
      </a:lvl2pPr>
      <a:lvl3pPr marL="39688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Verdana" charset="0"/>
          <a:ea typeface="Heiti SC Light" charset="-122"/>
          <a:cs typeface="Heiti SC Light" charset="-122"/>
          <a:sym typeface="Verdana" panose="020B0604030504040204" pitchFamily="34" charset="0"/>
        </a:defRPr>
      </a:lvl3pPr>
      <a:lvl4pPr marL="39688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Verdana" charset="0"/>
          <a:ea typeface="Heiti SC Light" charset="-122"/>
          <a:cs typeface="Heiti SC Light" charset="-122"/>
          <a:sym typeface="Verdana" panose="020B0604030504040204" pitchFamily="34" charset="0"/>
        </a:defRPr>
      </a:lvl4pPr>
      <a:lvl5pPr marL="39688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Verdana" charset="0"/>
          <a:ea typeface="Heiti SC Light" charset="-122"/>
          <a:cs typeface="Heiti SC Light" charset="-122"/>
          <a:sym typeface="Verdana" panose="020B0604030504040204" pitchFamily="34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Verdana" charset="0"/>
          <a:ea typeface="Heiti SC Light" charset="-122"/>
          <a:cs typeface="Heiti SC Light" charset="-122"/>
          <a:sym typeface="Verdana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Verdana" charset="0"/>
          <a:ea typeface="Heiti SC Light" charset="-122"/>
          <a:cs typeface="Heiti SC Light" charset="-122"/>
          <a:sym typeface="Verdana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Verdana" charset="0"/>
          <a:ea typeface="Heiti SC Light" charset="-122"/>
          <a:cs typeface="Heiti SC Light" charset="-122"/>
          <a:sym typeface="Verdana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Verdana" charset="0"/>
          <a:ea typeface="Heiti SC Light" charset="-122"/>
          <a:cs typeface="Heiti SC Light" charset="-122"/>
          <a:sym typeface="Verdana" charset="0"/>
        </a:defRPr>
      </a:lvl9pPr>
    </p:titleStyle>
    <p:bodyStyle>
      <a:lvl1pPr marL="382588" indent="-342900" algn="l" rtl="0" eaLnBrk="0" fontAlgn="base" hangingPunct="0">
        <a:spcBef>
          <a:spcPts val="600"/>
        </a:spcBef>
        <a:spcAft>
          <a:spcPct val="0"/>
        </a:spcAft>
        <a:buSzPct val="100000"/>
        <a:buFont typeface="Verdana" panose="020B060403050404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731838" indent="-285750" algn="l" rtl="0" eaLnBrk="0" fontAlgn="base" hangingPunct="0">
        <a:spcBef>
          <a:spcPts val="500"/>
        </a:spcBef>
        <a:spcAft>
          <a:spcPct val="0"/>
        </a:spcAft>
        <a:buSzPct val="100000"/>
        <a:buFont typeface="Verdana" panose="020B060403050404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Verdana" panose="020B060403050404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3pPr>
      <a:lvl4pPr marL="1589088" indent="-228600" algn="l" rtl="0" eaLnBrk="0" fontAlgn="base" hangingPunct="0">
        <a:spcBef>
          <a:spcPts val="400"/>
        </a:spcBef>
        <a:spcAft>
          <a:spcPct val="0"/>
        </a:spcAft>
        <a:buSzPct val="100000"/>
        <a:buFont typeface="Verdana" panose="020B060403050404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4pPr>
      <a:lvl5pPr marL="2046288" indent="-228600" algn="l" rtl="0" eaLnBrk="0" fontAlgn="base" hangingPunct="0">
        <a:spcBef>
          <a:spcPts val="400"/>
        </a:spcBef>
        <a:spcAft>
          <a:spcPct val="0"/>
        </a:spcAft>
        <a:buSzPct val="100000"/>
        <a:buFont typeface="Verdana" panose="020B060403050404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0E73D9E-BD1F-7A41-B1C4-DFE4F7828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>
              <a:defRPr/>
            </a:pPr>
            <a:r>
              <a:rPr lang="en-US" dirty="0"/>
              <a:t>IPP 3D v1.1</a:t>
            </a:r>
            <a:br>
              <a:rPr lang="en-US" dirty="0"/>
            </a:br>
            <a:r>
              <a:rPr lang="en-US" dirty="0"/>
              <a:t>Objectives and Use Cases</a:t>
            </a:r>
            <a:endParaRPr lang="en-US" altLang="en-US" dirty="0">
              <a:sym typeface="Verdana" charset="0"/>
            </a:endParaRP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AE39983-2FD7-DE49-AD8C-A133BCFDC7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Ins="132080"/>
          <a:lstStyle/>
          <a:p>
            <a:pPr marL="0" indent="0">
              <a:defRPr/>
            </a:pPr>
            <a:r>
              <a:rPr lang="en-US" altLang="en-US" dirty="0">
                <a:sym typeface="Verdana" charset="0"/>
              </a:rPr>
              <a:t>Smith Kennedy</a:t>
            </a:r>
          </a:p>
          <a:p>
            <a:pPr marL="0" indent="0">
              <a:defRPr/>
            </a:pPr>
            <a:r>
              <a:rPr lang="en-US" altLang="en-US" dirty="0">
                <a:sym typeface="Verdana" charset="0"/>
              </a:rPr>
              <a:t>HP Inc.</a:t>
            </a:r>
          </a:p>
          <a:p>
            <a:pPr marL="0" indent="0">
              <a:defRPr/>
            </a:pPr>
            <a:r>
              <a:rPr lang="en-US" altLang="en-US">
                <a:sym typeface="Verdana" charset="0"/>
              </a:rPr>
              <a:t>2018-03-28</a:t>
            </a:r>
            <a:endParaRPr lang="en-US" altLang="en-US" dirty="0">
              <a:sym typeface="Verdana" charset="0"/>
            </a:endParaRPr>
          </a:p>
          <a:p>
            <a:pPr marL="0" indent="0">
              <a:defRPr/>
            </a:pPr>
            <a:endParaRPr lang="en-US" altLang="en-US" dirty="0">
              <a:sym typeface="Verdana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3204D95-C3AA-2240-AE13-4608CAD75E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9pPr>
          </a:lstStyle>
          <a:p>
            <a:fld id="{F4AC8C5B-472D-E440-826C-2C9E08ED4D8F}" type="slidenum">
              <a:rPr lang="en-US" altLang="en-US" sz="1000">
                <a:solidFill>
                  <a:srgbClr val="FFFFFF"/>
                </a:solidFill>
              </a:rPr>
              <a:pPr/>
              <a:t>1</a:t>
            </a:fld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5122" name="Rectangle 1">
            <a:extLst>
              <a:ext uri="{FF2B5EF4-FFF2-40B4-BE49-F238E27FC236}">
                <a16:creationId xmlns:a16="http://schemas.microsoft.com/office/drawing/2014/main" id="{0738AF9B-6915-AF4A-843B-ACD11394308B}"/>
              </a:ext>
            </a:extLst>
          </p:cNvPr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4B5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7E752687-810E-E045-9784-8C3360AB2CD0}"/>
              </a:ext>
            </a:extLst>
          </p:cNvPr>
          <p:cNvSpPr>
            <a:spLocks/>
          </p:cNvSpPr>
          <p:nvPr/>
        </p:nvSpPr>
        <p:spPr bwMode="auto">
          <a:xfrm>
            <a:off x="127000" y="6667500"/>
            <a:ext cx="8483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 anchor="ctr"/>
          <a:lstStyle>
            <a:lvl1pPr marL="39688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rgbClr val="FFFFFF"/>
                </a:solidFill>
                <a:cs typeface="Arial" panose="020B0604020202020204" pitchFamily="34" charset="0"/>
              </a:rPr>
              <a:t>Copyright © 2018 The Printer Working Group. All rights reserved. The IPP Everywhere and PWG logos are trademarks of The Printer Working Group.</a:t>
            </a:r>
          </a:p>
        </p:txBody>
      </p:sp>
      <p:sp>
        <p:nvSpPr>
          <p:cNvPr id="5126" name="Rectangle 5">
            <a:extLst>
              <a:ext uri="{FF2B5EF4-FFF2-40B4-BE49-F238E27FC236}">
                <a16:creationId xmlns:a16="http://schemas.microsoft.com/office/drawing/2014/main" id="{C4A19A8A-6076-9945-B85A-B330CCA2B87E}"/>
              </a:ext>
            </a:extLst>
          </p:cNvPr>
          <p:cNvSpPr>
            <a:spLocks/>
          </p:cNvSpPr>
          <p:nvPr/>
        </p:nvSpPr>
        <p:spPr bwMode="auto">
          <a:xfrm>
            <a:off x="2311400" y="2374900"/>
            <a:ext cx="301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40" bIns="0">
            <a:spAutoFit/>
          </a:bodyPr>
          <a:lstStyle>
            <a:lvl1pPr marL="39688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chemeClr val="tx1"/>
                </a:solidFill>
                <a:cs typeface="Arial" panose="020B0604020202020204" pitchFamily="34" charset="0"/>
              </a:rPr>
              <a:t>TM</a:t>
            </a:r>
          </a:p>
        </p:txBody>
      </p:sp>
      <p:sp>
        <p:nvSpPr>
          <p:cNvPr id="5129" name="Text Box 8">
            <a:extLst>
              <a:ext uri="{FF2B5EF4-FFF2-40B4-BE49-F238E27FC236}">
                <a16:creationId xmlns:a16="http://schemas.microsoft.com/office/drawing/2014/main" id="{B0EA35E0-95A1-9849-A00D-EC74B1935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0" y="6667500"/>
            <a:ext cx="15398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9pPr>
          </a:lstStyle>
          <a:p>
            <a:pPr algn="ctr" eaLnBrk="1" hangingPunct="1"/>
            <a:fld id="{3C3B15D2-09D4-7744-89B0-9AE9461A5E10}" type="slidenum"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pPr algn="ctr" eaLnBrk="1" hangingPunct="1"/>
              <a:t>1</a:t>
            </a:fld>
            <a:endParaRPr lang="en-US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0853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15EBB37-2113-DE45-9E4A-799F8BB4E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019" y="2667681"/>
            <a:ext cx="3676650" cy="20288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AD0B3D-D051-D747-9A2A-65CA9110E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</a:t>
            </a:r>
            <a:r>
              <a:rPr lang="en-US"/>
              <a:t>and clipart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82F7802-3ECD-6742-BC07-C5E7089D9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8038" y="1371600"/>
            <a:ext cx="7006324" cy="5257800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612585-FBD1-C44B-B665-4E0F2502B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088" y="1381125"/>
            <a:ext cx="54578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628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98B8-77F7-8A45-8CFA-CBA6C2025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IPP 2D Printing Today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CC19CF4-74CE-0944-A0F0-17875C5BA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2D App (word processor, Web browser, text editor, etc.) to view and/or create conventional 2D content</a:t>
            </a:r>
          </a:p>
          <a:p>
            <a:r>
              <a:rPr lang="en-US" sz="1600" dirty="0"/>
              <a:t>2D App uses OS print system and drivers to query Printer for capabilities via IPP, render 2D content to standard supported format, submit job to the Printer via IPP</a:t>
            </a:r>
          </a:p>
          <a:p>
            <a:r>
              <a:rPr lang="en-US" sz="1600" dirty="0"/>
              <a:t>Printer processes print content format and job ticket to produce physical output as per user wishes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612585-FBD1-C44B-B665-4E0F2502B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42" y="3512685"/>
            <a:ext cx="3950121" cy="2964315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0FB8D2A-7231-4B4B-8C13-597EF6644F1A}"/>
              </a:ext>
            </a:extLst>
          </p:cNvPr>
          <p:cNvSpPr/>
          <p:nvPr/>
        </p:nvSpPr>
        <p:spPr>
          <a:xfrm>
            <a:off x="1137574" y="3752084"/>
            <a:ext cx="1254546" cy="1719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2D App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9E114-7817-0044-A7B4-05E2FA5FE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434" y="3673511"/>
            <a:ext cx="1791166" cy="1876914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2507F64-CD4D-FC45-A718-4465CC4D8AE5}"/>
              </a:ext>
            </a:extLst>
          </p:cNvPr>
          <p:cNvSpPr/>
          <p:nvPr/>
        </p:nvSpPr>
        <p:spPr>
          <a:xfrm>
            <a:off x="2407670" y="4281433"/>
            <a:ext cx="716530" cy="661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/>
              <a:t>IPP Print</a:t>
            </a:r>
            <a:br>
              <a:rPr lang="en-US" sz="1200" dirty="0"/>
            </a:br>
            <a:r>
              <a:rPr lang="en-US" sz="1200" dirty="0"/>
              <a:t>Driver</a:t>
            </a: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12CE0199-FF60-644F-A3F7-9405F2391A72}"/>
              </a:ext>
            </a:extLst>
          </p:cNvPr>
          <p:cNvSpPr/>
          <p:nvPr/>
        </p:nvSpPr>
        <p:spPr bwMode="auto">
          <a:xfrm>
            <a:off x="3195911" y="4633655"/>
            <a:ext cx="2671489" cy="83820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chemeClr val="bg1"/>
                </a:solidFill>
                <a:latin typeface="Arial" charset="0"/>
                <a:ea typeface="Heiti SC Light" charset="-122"/>
                <a:cs typeface="Heiti SC Light" charset="-122"/>
                <a:sym typeface="Arial" charset="0"/>
              </a:rPr>
              <a:t>Submit J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eiti SC Light" charset="-122"/>
                <a:cs typeface="Heiti SC Light" charset="-122"/>
                <a:sym typeface="Arial" charset="0"/>
              </a:rPr>
              <a:t>ob (IPP)</a:t>
            </a:r>
          </a:p>
        </p:txBody>
      </p:sp>
      <p:sp>
        <p:nvSpPr>
          <p:cNvPr id="32" name="Left Arrow 31">
            <a:extLst>
              <a:ext uri="{FF2B5EF4-FFF2-40B4-BE49-F238E27FC236}">
                <a16:creationId xmlns:a16="http://schemas.microsoft.com/office/drawing/2014/main" id="{76113E60-9B48-974C-BABB-C9321AEB79AB}"/>
              </a:ext>
            </a:extLst>
          </p:cNvPr>
          <p:cNvSpPr/>
          <p:nvPr/>
        </p:nvSpPr>
        <p:spPr bwMode="auto">
          <a:xfrm>
            <a:off x="3195911" y="3673511"/>
            <a:ext cx="2671489" cy="914400"/>
          </a:xfrm>
          <a:prstGeom prst="lef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eiti SC Light" charset="-122"/>
                <a:cs typeface="Heiti SC Light" charset="-122"/>
                <a:sym typeface="Arial" charset="0"/>
              </a:rPr>
              <a:t>Capabilities via IPP</a:t>
            </a:r>
          </a:p>
        </p:txBody>
      </p:sp>
    </p:spTree>
    <p:extLst>
      <p:ext uri="{BB962C8B-B14F-4D97-AF65-F5344CB8AC3E}">
        <p14:creationId xmlns:p14="http://schemas.microsoft.com/office/powerpoint/2010/main" val="32275942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98B8-77F7-8A45-8CFA-CBA6C2025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3D Printing Today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CC19CF4-74CE-0944-A0F0-17875C5BA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3D App (CAD Program, modeling program, etc.) to view and/or create 3D content saved to a 3D file format (STL, 3MF, etc.)</a:t>
            </a:r>
          </a:p>
          <a:p>
            <a:r>
              <a:rPr lang="en-US" sz="1600" dirty="0"/>
              <a:t>Slicer Program loads 3D file and renders to low-level instructions specific to that model of Printer</a:t>
            </a:r>
          </a:p>
          <a:p>
            <a:r>
              <a:rPr lang="en-US" sz="1600" dirty="0"/>
              <a:t>Printer processes instructions to produce physical output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5EBB37-2113-DE45-9E4A-799F8BB4E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3654708"/>
            <a:ext cx="3676650" cy="2028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612585-FBD1-C44B-B665-4E0F2502B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42" y="3512685"/>
            <a:ext cx="3950121" cy="2964315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0FB8D2A-7231-4B4B-8C13-597EF6644F1A}"/>
              </a:ext>
            </a:extLst>
          </p:cNvPr>
          <p:cNvSpPr/>
          <p:nvPr/>
        </p:nvSpPr>
        <p:spPr>
          <a:xfrm>
            <a:off x="1137574" y="3752084"/>
            <a:ext cx="1254546" cy="1719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3D App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FC931D3-E515-9F43-A1F1-E64AD4E32C69}"/>
              </a:ext>
            </a:extLst>
          </p:cNvPr>
          <p:cNvSpPr/>
          <p:nvPr/>
        </p:nvSpPr>
        <p:spPr>
          <a:xfrm>
            <a:off x="3113326" y="3752084"/>
            <a:ext cx="1254546" cy="1719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Slicer App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339408-03FD-E641-852F-45E709F9978E}"/>
              </a:ext>
            </a:extLst>
          </p:cNvPr>
          <p:cNvCxnSpPr>
            <a:stCxn id="17" idx="3"/>
            <a:endCxn id="19" idx="1"/>
          </p:cNvCxnSpPr>
          <p:nvPr/>
        </p:nvCxnSpPr>
        <p:spPr>
          <a:xfrm>
            <a:off x="2392119" y="4611969"/>
            <a:ext cx="721206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FC1B46-8AC6-A641-9D8F-0F75BADE9F28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367872" y="4611970"/>
            <a:ext cx="1804328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7579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98B8-77F7-8A45-8CFA-CBA6C2025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3D Printing :</a:t>
            </a:r>
            <a:br>
              <a:rPr lang="en-US" dirty="0"/>
            </a:br>
            <a:r>
              <a:rPr lang="en-US" dirty="0"/>
              <a:t>Improvement Opportunities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CC19CF4-74CE-0944-A0F0-17875C5BA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8" indent="0">
              <a:buNone/>
            </a:pPr>
            <a:r>
              <a:rPr lang="en-US" sz="1600" dirty="0"/>
              <a:t>What is needed to empower 3D apps with 3D printing capabilities?</a:t>
            </a:r>
          </a:p>
          <a:p>
            <a:r>
              <a:rPr lang="en-US" sz="1600" dirty="0"/>
              <a:t>Leverage high fidelity protocols that already support printing semantics and workflows </a:t>
            </a:r>
            <a:r>
              <a:rPr lang="en-US" sz="1600" dirty="0">
                <a:sym typeface="Wingdings" pitchFamily="2" charset="2"/>
              </a:rPr>
              <a:t> Internet Printing Protocol and IPP 3D Printing Extensions</a:t>
            </a:r>
            <a:endParaRPr lang="en-US" sz="1600" dirty="0"/>
          </a:p>
          <a:p>
            <a:r>
              <a:rPr lang="en-US" sz="1600" dirty="0"/>
              <a:t>Standardize and parameterize a base level 3D printing format with low computational requirements to minimize device-specific nuance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5EBB37-2113-DE45-9E4A-799F8BB4E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3654708"/>
            <a:ext cx="3676650" cy="2028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612585-FBD1-C44B-B665-4E0F2502B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42" y="3512685"/>
            <a:ext cx="3950121" cy="2964315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0FB8D2A-7231-4B4B-8C13-597EF6644F1A}"/>
              </a:ext>
            </a:extLst>
          </p:cNvPr>
          <p:cNvSpPr/>
          <p:nvPr/>
        </p:nvSpPr>
        <p:spPr>
          <a:xfrm>
            <a:off x="1137574" y="3752084"/>
            <a:ext cx="1254546" cy="1719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3D App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339408-03FD-E641-852F-45E709F9978E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2392120" y="4611969"/>
            <a:ext cx="3780080" cy="1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8003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A09D6F-2020-F944-AE4A-8DC547BBA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654708"/>
            <a:ext cx="3676650" cy="2028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4B98B8-77F7-8A45-8CFA-CBA6C2025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3D Printing Can Be</a:t>
            </a:r>
            <a:br>
              <a:rPr lang="en-US" dirty="0"/>
            </a:br>
            <a:r>
              <a:rPr lang="en-US" dirty="0"/>
              <a:t>With IPP 3D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CC19CF4-74CE-0944-A0F0-17875C5BA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3D App (CAD Program, modeling program, etc.) to view and/or create 3D content</a:t>
            </a:r>
          </a:p>
          <a:p>
            <a:r>
              <a:rPr lang="en-US" sz="1600" dirty="0"/>
              <a:t>3D App uses OS print system and drivers to query Printer for capabilities via IPP, render 3D content to standard supported format, submit job to the Printer via IPP</a:t>
            </a:r>
          </a:p>
          <a:p>
            <a:r>
              <a:rPr lang="en-US" sz="1600" dirty="0"/>
              <a:t>Printer processes instructions to produce physical output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612585-FBD1-C44B-B665-4E0F2502B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42" y="3512685"/>
            <a:ext cx="3950121" cy="2964315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0FB8D2A-7231-4B4B-8C13-597EF6644F1A}"/>
              </a:ext>
            </a:extLst>
          </p:cNvPr>
          <p:cNvSpPr/>
          <p:nvPr/>
        </p:nvSpPr>
        <p:spPr>
          <a:xfrm>
            <a:off x="1137574" y="3752084"/>
            <a:ext cx="1254546" cy="1719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3D App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98A14C1-37F2-1841-8CA8-A7770B3794FF}"/>
              </a:ext>
            </a:extLst>
          </p:cNvPr>
          <p:cNvSpPr/>
          <p:nvPr/>
        </p:nvSpPr>
        <p:spPr>
          <a:xfrm>
            <a:off x="2407670" y="4281433"/>
            <a:ext cx="716530" cy="661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/>
              <a:t>IPP Print</a:t>
            </a:r>
            <a:br>
              <a:rPr lang="en-US" sz="1200" dirty="0"/>
            </a:br>
            <a:r>
              <a:rPr lang="en-US" sz="1200" dirty="0"/>
              <a:t>Driver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FB0ABAF5-1510-0349-8FD5-3D36497FBD49}"/>
              </a:ext>
            </a:extLst>
          </p:cNvPr>
          <p:cNvSpPr/>
          <p:nvPr/>
        </p:nvSpPr>
        <p:spPr bwMode="auto">
          <a:xfrm>
            <a:off x="3195911" y="4633655"/>
            <a:ext cx="2671489" cy="83820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chemeClr val="bg1"/>
                </a:solidFill>
                <a:latin typeface="Arial" charset="0"/>
                <a:ea typeface="Heiti SC Light" charset="-122"/>
                <a:cs typeface="Heiti SC Light" charset="-122"/>
                <a:sym typeface="Arial" charset="0"/>
              </a:rPr>
              <a:t>Submit J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eiti SC Light" charset="-122"/>
                <a:cs typeface="Heiti SC Light" charset="-122"/>
                <a:sym typeface="Arial" charset="0"/>
              </a:rPr>
              <a:t>ob (IPP)</a:t>
            </a:r>
          </a:p>
        </p:txBody>
      </p:sp>
      <p:sp>
        <p:nvSpPr>
          <p:cNvPr id="22" name="Left Arrow 21">
            <a:extLst>
              <a:ext uri="{FF2B5EF4-FFF2-40B4-BE49-F238E27FC236}">
                <a16:creationId xmlns:a16="http://schemas.microsoft.com/office/drawing/2014/main" id="{1B49D99D-C1D6-C942-887A-D8A904724C76}"/>
              </a:ext>
            </a:extLst>
          </p:cNvPr>
          <p:cNvSpPr/>
          <p:nvPr/>
        </p:nvSpPr>
        <p:spPr bwMode="auto">
          <a:xfrm>
            <a:off x="3195911" y="3673511"/>
            <a:ext cx="2671489" cy="914400"/>
          </a:xfrm>
          <a:prstGeom prst="lef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eiti SC Light" charset="-122"/>
                <a:cs typeface="Heiti SC Light" charset="-122"/>
                <a:sym typeface="Arial" charset="0"/>
              </a:rPr>
              <a:t>Capabilities via IPP</a:t>
            </a:r>
          </a:p>
        </p:txBody>
      </p:sp>
    </p:spTree>
    <p:extLst>
      <p:ext uri="{BB962C8B-B14F-4D97-AF65-F5344CB8AC3E}">
        <p14:creationId xmlns:p14="http://schemas.microsoft.com/office/powerpoint/2010/main" val="1703946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967FC-5FA5-D84D-9FB0-14023DF4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"Essential" Control Enabled By G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8AC1E-87FD-0A4F-AA04-5C9BC8119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8" indent="0">
              <a:buNone/>
            </a:pPr>
            <a:r>
              <a:rPr lang="en-US" dirty="0"/>
              <a:t>These controls are deemed "important" or "essential" by a segment of 3D printer users:</a:t>
            </a:r>
          </a:p>
          <a:p>
            <a:pPr lvl="1"/>
            <a:r>
              <a:rPr lang="en-US" dirty="0"/>
              <a:t>Print speed</a:t>
            </a:r>
          </a:p>
          <a:p>
            <a:pPr lvl="1"/>
            <a:r>
              <a:rPr lang="en-US" dirty="0"/>
              <a:t>Travel speed</a:t>
            </a:r>
          </a:p>
          <a:p>
            <a:pPr lvl="1"/>
            <a:r>
              <a:rPr lang="en-US" dirty="0"/>
              <a:t>Retraction</a:t>
            </a:r>
          </a:p>
          <a:p>
            <a:pPr lvl="1"/>
            <a:r>
              <a:rPr lang="en-US" dirty="0"/>
              <a:t>Cooling</a:t>
            </a:r>
          </a:p>
          <a:p>
            <a:pPr lvl="1"/>
            <a:r>
              <a:rPr lang="en-US" dirty="0"/>
              <a:t>Print Sequence</a:t>
            </a:r>
          </a:p>
          <a:p>
            <a:pPr lvl="1"/>
            <a:r>
              <a:rPr lang="en-US" dirty="0"/>
              <a:t>Preamble to position the head correctly</a:t>
            </a:r>
          </a:p>
          <a:p>
            <a:pPr lvl="1"/>
            <a:r>
              <a:rPr lang="en-US" dirty="0"/>
              <a:t>And so on...</a:t>
            </a:r>
          </a:p>
          <a:p>
            <a:pPr marL="0" indent="0"/>
            <a:endParaRPr lang="en-US" dirty="0"/>
          </a:p>
          <a:p>
            <a:pPr marL="0" indent="0">
              <a:buNone/>
            </a:pPr>
            <a:r>
              <a:rPr lang="en-US" dirty="0"/>
              <a:t>BUT...this just reinforces the confusion and makes 3D printing hard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78D45-792A-B940-96C4-9838329007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216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967FC-5FA5-D84D-9FB0-14023DF4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"Essential" Controls Not Needed for 2D Printing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8AC1E-87FD-0A4F-AA04-5C9BC8119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These controls were deemed "important" or "essential" by a segment of 2D printer users:</a:t>
            </a:r>
          </a:p>
          <a:p>
            <a:pPr lvl="1"/>
            <a:r>
              <a:rPr lang="en-US" dirty="0"/>
              <a:t>Ink head temperature</a:t>
            </a:r>
          </a:p>
          <a:p>
            <a:pPr lvl="1"/>
            <a:r>
              <a:rPr lang="en-US" dirty="0"/>
              <a:t>Paper temperature</a:t>
            </a:r>
          </a:p>
          <a:p>
            <a:pPr lvl="1"/>
            <a:r>
              <a:rPr lang="en-US" dirty="0"/>
              <a:t>Fuser temperature</a:t>
            </a:r>
          </a:p>
          <a:p>
            <a:pPr lvl="1"/>
            <a:r>
              <a:rPr lang="en-US" dirty="0"/>
              <a:t>Fine grained head speed control</a:t>
            </a:r>
          </a:p>
          <a:p>
            <a:pPr lvl="1"/>
            <a:r>
              <a:rPr lang="en-US" dirty="0"/>
              <a:t>Preamble to position the head correctly</a:t>
            </a:r>
          </a:p>
          <a:p>
            <a:pPr lvl="1"/>
            <a:r>
              <a:rPr lang="en-US" dirty="0"/>
              <a:t>And so on...</a:t>
            </a:r>
          </a:p>
          <a:p>
            <a:pPr marL="0" indent="0"/>
            <a:endParaRPr lang="en-US" dirty="0"/>
          </a:p>
          <a:p>
            <a:pPr marL="0" indent="0">
              <a:buNone/>
            </a:pPr>
            <a:r>
              <a:rPr lang="en-US" dirty="0"/>
              <a:t>2D printing learned to trust the printer on this! 3D printing can make the same leap to simplify the user experience for 3D printing</a:t>
            </a:r>
            <a:endParaRPr lang="en-US" dirty="0">
              <a:sym typeface="Wingdings" pitchFamily="2" charset="2"/>
            </a:endParaRPr>
          </a:p>
          <a:p>
            <a:pPr marL="342900">
              <a:buFont typeface="Wingdings" pitchFamily="2" charset="2"/>
              <a:buChar char="Ø"/>
            </a:pPr>
            <a:r>
              <a:rPr lang="en-US" dirty="0"/>
              <a:t>Will help drive adoption and make 3D printing more reliable and the results reproducible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78D45-792A-B940-96C4-9838329007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4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1BBCE-B0CC-6740-ABA9-1A8E3037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"3MF Layer Format"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7BA3-ACE6-F942-B8A7-07348CACA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8" indent="0">
              <a:buNone/>
            </a:pPr>
            <a:r>
              <a:rPr lang="en-US" dirty="0"/>
              <a:t>Possible Requirements</a:t>
            </a:r>
          </a:p>
          <a:p>
            <a:r>
              <a:rPr lang="en-US" dirty="0" err="1"/>
              <a:t>Streamable</a:t>
            </a:r>
            <a:r>
              <a:rPr lang="en-US" dirty="0"/>
              <a:t> – doesn't require full file to arrive before the printer can begin processing</a:t>
            </a:r>
          </a:p>
          <a:p>
            <a:r>
              <a:rPr lang="en-US" dirty="0"/>
              <a:t>Layer-oriented</a:t>
            </a:r>
          </a:p>
          <a:p>
            <a:r>
              <a:rPr lang="en-US" dirty="0"/>
              <a:t>Safe – doesn't contain instructions that can direct the printer to destroy itself or its surroundings</a:t>
            </a:r>
          </a:p>
          <a:p>
            <a:r>
              <a:rPr lang="en-US" dirty="0"/>
              <a:t>Already supported by existing printers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962A4-07F4-994B-9DC5-6F8D4AF018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F7B6-3768-B34D-83E9-C9FE77DF90D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87417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D4765-7212-254A-8C12-2470CF02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C98A7-C06E-2941-ABF1-19DA5CD8E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91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933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CAA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">
      <a:majorFont>
        <a:latin typeface="Verdana"/>
        <a:ea typeface="Heiti SC Light"/>
        <a:cs typeface="Heiti SC Light"/>
      </a:majorFont>
      <a:minorFont>
        <a:latin typeface="Verdan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3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Heiti SC Light" charset="-122"/>
            <a:cs typeface="Heiti SC Light" charset="-122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3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Heiti SC Light" charset="-122"/>
            <a:cs typeface="Heiti SC Light" charset="-122"/>
            <a:sym typeface="Arial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2f-template-2018-03-23.potx" id="{2A801511-83A4-0A43-86A2-33BDADE51E5F}" vid="{D8AA110A-9E2C-DD4D-BE67-1F3B3360FA2E}"/>
    </a:ext>
  </a:extLst>
</a:theme>
</file>

<file path=ppt/theme/theme2.xml><?xml version="1.0" encoding="utf-8"?>
<a:theme xmlns:a="http://schemas.openxmlformats.org/drawingml/2006/main" name="2-Column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933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CAAD"/>
      </a:accent5>
      <a:accent6>
        <a:srgbClr val="2D2D8A"/>
      </a:accent6>
      <a:hlink>
        <a:srgbClr val="009999"/>
      </a:hlink>
      <a:folHlink>
        <a:srgbClr val="99CC00"/>
      </a:folHlink>
    </a:clrScheme>
    <a:fontScheme name="2-Column Slide">
      <a:majorFont>
        <a:latin typeface="Verdana"/>
        <a:ea typeface="Heiti SC Light"/>
        <a:cs typeface="Heiti SC Light"/>
      </a:majorFont>
      <a:minorFont>
        <a:latin typeface="Verdan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3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Heiti SC Light" charset="-122"/>
            <a:cs typeface="Heiti SC Light" charset="-122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3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Heiti SC Light" charset="-122"/>
            <a:cs typeface="Heiti SC Light" charset="-122"/>
            <a:sym typeface="Arial" charset="0"/>
          </a:defRPr>
        </a:defPPr>
      </a:lstStyle>
    </a:lnDef>
  </a:objectDefaults>
  <a:extraClrSchemeLst>
    <a:extraClrScheme>
      <a:clrScheme name="2-Column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2f-template-2018-03-23.potx" id="{2A801511-83A4-0A43-86A2-33BDADE51E5F}" vid="{45D6C477-03A8-674B-B7D0-3F24CC02DD5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Title</Template>
  <TotalTime>3139</TotalTime>
  <Pages>0</Pages>
  <Words>515</Words>
  <Characters>0</Characters>
  <Application>Microsoft Macintosh PowerPoint</Application>
  <PresentationFormat>On-screen Show (4:3)</PresentationFormat>
  <Lines>0</Lines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Heiti SC Light</vt:lpstr>
      <vt:lpstr>Arial</vt:lpstr>
      <vt:lpstr>Arial Bold</vt:lpstr>
      <vt:lpstr>Calibri</vt:lpstr>
      <vt:lpstr>Verdana</vt:lpstr>
      <vt:lpstr>Wingdings</vt:lpstr>
      <vt:lpstr>Title</vt:lpstr>
      <vt:lpstr>2-Column Slide</vt:lpstr>
      <vt:lpstr>IPP 3D v1.1 Objectives and Use Cases</vt:lpstr>
      <vt:lpstr>Desktop IPP 2D Printing Today</vt:lpstr>
      <vt:lpstr>Desktop 3D Printing Today</vt:lpstr>
      <vt:lpstr>Desktop 3D Printing : Improvement Opportunities</vt:lpstr>
      <vt:lpstr>Where 3D Printing Can Be With IPP 3D</vt:lpstr>
      <vt:lpstr>"Essential" Control Enabled By G Code</vt:lpstr>
      <vt:lpstr>"Essential" Controls Not Needed for 2D Printing</vt:lpstr>
      <vt:lpstr>New "3MF Layer Format"</vt:lpstr>
      <vt:lpstr>Backup Slides</vt:lpstr>
      <vt:lpstr>Backup and clipart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Workgroup Name</dc:title>
  <dc:subject/>
  <dc:creator>Smith Kennedy</dc:creator>
  <cp:keywords/>
  <dc:description/>
  <cp:lastModifiedBy>Smith Kennedy</cp:lastModifiedBy>
  <cp:revision>21</cp:revision>
  <dcterms:created xsi:type="dcterms:W3CDTF">2018-03-23T11:50:50Z</dcterms:created>
  <dcterms:modified xsi:type="dcterms:W3CDTF">2018-03-28T20:13:26Z</dcterms:modified>
</cp:coreProperties>
</file>