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417" r:id="rId2"/>
    <p:sldId id="257" r:id="rId3"/>
    <p:sldId id="258" r:id="rId4"/>
    <p:sldId id="374" r:id="rId5"/>
    <p:sldId id="449" r:id="rId6"/>
    <p:sldId id="259" r:id="rId7"/>
    <p:sldId id="260" r:id="rId8"/>
    <p:sldId id="448" r:id="rId9"/>
    <p:sldId id="262" r:id="rId10"/>
    <p:sldId id="424" r:id="rId11"/>
    <p:sldId id="419" r:id="rId12"/>
    <p:sldId id="429" r:id="rId13"/>
    <p:sldId id="453" r:id="rId14"/>
    <p:sldId id="404" r:id="rId15"/>
    <p:sldId id="266" r:id="rId16"/>
    <p:sldId id="403" r:id="rId17"/>
    <p:sldId id="290" r:id="rId18"/>
    <p:sldId id="264" r:id="rId19"/>
    <p:sldId id="332" r:id="rId20"/>
    <p:sldId id="407" r:id="rId21"/>
    <p:sldId id="267" r:id="rId22"/>
    <p:sldId id="268" r:id="rId23"/>
    <p:sldId id="269" r:id="rId24"/>
    <p:sldId id="410" r:id="rId25"/>
    <p:sldId id="388" r:id="rId26"/>
    <p:sldId id="389" r:id="rId27"/>
    <p:sldId id="390" r:id="rId28"/>
    <p:sldId id="386" r:id="rId29"/>
    <p:sldId id="378" r:id="rId30"/>
    <p:sldId id="256" r:id="rId31"/>
    <p:sldId id="454" r:id="rId32"/>
    <p:sldId id="287" r:id="rId33"/>
    <p:sldId id="452" r:id="rId34"/>
    <p:sldId id="387" r:id="rId35"/>
    <p:sldId id="396" r:id="rId36"/>
    <p:sldId id="434" r:id="rId37"/>
    <p:sldId id="289" r:id="rId38"/>
    <p:sldId id="441" r:id="rId39"/>
    <p:sldId id="447" r:id="rId40"/>
    <p:sldId id="408" r:id="rId4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D5039-49C8-A34C-A903-71579862C2DD}" v="5" dt="2021-05-04T21:59:54.181"/>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3"/>
    <p:restoredTop sz="95952"/>
  </p:normalViewPr>
  <p:slideViewPr>
    <p:cSldViewPr snapToGrid="0" snapToObjects="1">
      <p:cViewPr varScale="1">
        <p:scale>
          <a:sx n="106" d="100"/>
          <a:sy n="106" d="100"/>
        </p:scale>
        <p:origin x="1240" y="184"/>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dy, Smith (Wireless &amp; IPP Standards)" userId="0eeb2244-425b-4283-bee1-e4f5d8874cb0" providerId="ADAL" clId="{9D9D5039-49C8-A34C-A903-71579862C2DD}"/>
    <pc:docChg chg="undo custSel addSld delSld modSld">
      <pc:chgData name="Kennedy, Smith (Wireless &amp; IPP Standards)" userId="0eeb2244-425b-4283-bee1-e4f5d8874cb0" providerId="ADAL" clId="{9D9D5039-49C8-A34C-A903-71579862C2DD}" dt="2021-05-04T21:59:58.239" v="159" actId="20577"/>
      <pc:docMkLst>
        <pc:docMk/>
      </pc:docMkLst>
      <pc:sldChg chg="modSp add">
        <pc:chgData name="Kennedy, Smith (Wireless &amp; IPP Standards)" userId="0eeb2244-425b-4283-bee1-e4f5d8874cb0" providerId="ADAL" clId="{9D9D5039-49C8-A34C-A903-71579862C2DD}" dt="2021-04-21T17:18:31.378" v="3"/>
        <pc:sldMkLst>
          <pc:docMk/>
          <pc:sldMk cId="0" sldId="256"/>
        </pc:sldMkLst>
        <pc:spChg chg="mod">
          <ac:chgData name="Kennedy, Smith (Wireless &amp; IPP Standards)" userId="0eeb2244-425b-4283-bee1-e4f5d8874cb0" providerId="ADAL" clId="{9D9D5039-49C8-A34C-A903-71579862C2DD}" dt="2021-04-21T17:18:31.378" v="3"/>
          <ac:spMkLst>
            <pc:docMk/>
            <pc:sldMk cId="0" sldId="256"/>
            <ac:spMk id="75" creationId="{00000000-0000-0000-0000-000000000000}"/>
          </ac:spMkLst>
        </pc:spChg>
      </pc:sldChg>
      <pc:sldChg chg="del">
        <pc:chgData name="Kennedy, Smith (Wireless &amp; IPP Standards)" userId="0eeb2244-425b-4283-bee1-e4f5d8874cb0" providerId="ADAL" clId="{9D9D5039-49C8-A34C-A903-71579862C2DD}" dt="2021-04-21T17:18:26.679" v="2" actId="2696"/>
        <pc:sldMkLst>
          <pc:docMk/>
          <pc:sldMk cId="3899151440" sldId="256"/>
        </pc:sldMkLst>
      </pc:sldChg>
      <pc:sldChg chg="modSp mod">
        <pc:chgData name="Kennedy, Smith (Wireless &amp; IPP Standards)" userId="0eeb2244-425b-4283-bee1-e4f5d8874cb0" providerId="ADAL" clId="{9D9D5039-49C8-A34C-A903-71579862C2DD}" dt="2021-04-26T18:30:49.527" v="60" actId="6549"/>
        <pc:sldMkLst>
          <pc:docMk/>
          <pc:sldMk cId="0" sldId="264"/>
        </pc:sldMkLst>
        <pc:spChg chg="mod">
          <ac:chgData name="Kennedy, Smith (Wireless &amp; IPP Standards)" userId="0eeb2244-425b-4283-bee1-e4f5d8874cb0" providerId="ADAL" clId="{9D9D5039-49C8-A34C-A903-71579862C2DD}" dt="2021-04-26T18:30:49.527" v="60" actId="6549"/>
          <ac:spMkLst>
            <pc:docMk/>
            <pc:sldMk cId="0" sldId="264"/>
            <ac:spMk id="146" creationId="{00000000-0000-0000-0000-000000000000}"/>
          </ac:spMkLst>
        </pc:spChg>
      </pc:sldChg>
      <pc:sldChg chg="modSp mod">
        <pc:chgData name="Kennedy, Smith (Wireless &amp; IPP Standards)" userId="0eeb2244-425b-4283-bee1-e4f5d8874cb0" providerId="ADAL" clId="{9D9D5039-49C8-A34C-A903-71579862C2DD}" dt="2021-05-04T15:53:31.306" v="157" actId="14826"/>
        <pc:sldMkLst>
          <pc:docMk/>
          <pc:sldMk cId="0" sldId="269"/>
        </pc:sldMkLst>
        <pc:picChg chg="mod">
          <ac:chgData name="Kennedy, Smith (Wireless &amp; IPP Standards)" userId="0eeb2244-425b-4283-bee1-e4f5d8874cb0" providerId="ADAL" clId="{9D9D5039-49C8-A34C-A903-71579862C2DD}" dt="2021-05-04T15:53:31.306" v="157" actId="14826"/>
          <ac:picMkLst>
            <pc:docMk/>
            <pc:sldMk cId="0" sldId="269"/>
            <ac:picMk id="3" creationId="{629672C2-7973-6F4E-9EEB-AFFC631BDC04}"/>
          </ac:picMkLst>
        </pc:picChg>
      </pc:sldChg>
      <pc:sldChg chg="modSp mod">
        <pc:chgData name="Kennedy, Smith (Wireless &amp; IPP Standards)" userId="0eeb2244-425b-4283-bee1-e4f5d8874cb0" providerId="ADAL" clId="{9D9D5039-49C8-A34C-A903-71579862C2DD}" dt="2021-04-26T18:31:35.843" v="95"/>
        <pc:sldMkLst>
          <pc:docMk/>
          <pc:sldMk cId="938862281" sldId="332"/>
        </pc:sldMkLst>
        <pc:spChg chg="mod">
          <ac:chgData name="Kennedy, Smith (Wireless &amp; IPP Standards)" userId="0eeb2244-425b-4283-bee1-e4f5d8874cb0" providerId="ADAL" clId="{9D9D5039-49C8-A34C-A903-71579862C2DD}" dt="2021-04-26T18:31:35.843" v="95"/>
          <ac:spMkLst>
            <pc:docMk/>
            <pc:sldMk cId="938862281" sldId="332"/>
            <ac:spMk id="3" creationId="{00000000-0000-0000-0000-000000000000}"/>
          </ac:spMkLst>
        </pc:spChg>
      </pc:sldChg>
      <pc:sldChg chg="del">
        <pc:chgData name="Kennedy, Smith (Wireless &amp; IPP Standards)" userId="0eeb2244-425b-4283-bee1-e4f5d8874cb0" providerId="ADAL" clId="{9D9D5039-49C8-A34C-A903-71579862C2DD}" dt="2021-04-21T17:17:12.323" v="0" actId="2696"/>
        <pc:sldMkLst>
          <pc:docMk/>
          <pc:sldMk cId="1014094493" sldId="386"/>
        </pc:sldMkLst>
      </pc:sldChg>
      <pc:sldChg chg="add">
        <pc:chgData name="Kennedy, Smith (Wireless &amp; IPP Standards)" userId="0eeb2244-425b-4283-bee1-e4f5d8874cb0" providerId="ADAL" clId="{9D9D5039-49C8-A34C-A903-71579862C2DD}" dt="2021-04-21T17:17:16.815" v="1"/>
        <pc:sldMkLst>
          <pc:docMk/>
          <pc:sldMk cId="2412843006" sldId="386"/>
        </pc:sldMkLst>
      </pc:sldChg>
      <pc:sldChg chg="del">
        <pc:chgData name="Kennedy, Smith (Wireless &amp; IPP Standards)" userId="0eeb2244-425b-4283-bee1-e4f5d8874cb0" providerId="ADAL" clId="{9D9D5039-49C8-A34C-A903-71579862C2DD}" dt="2021-04-21T17:17:12.323" v="0" actId="2696"/>
        <pc:sldMkLst>
          <pc:docMk/>
          <pc:sldMk cId="813200347" sldId="388"/>
        </pc:sldMkLst>
      </pc:sldChg>
      <pc:sldChg chg="add">
        <pc:chgData name="Kennedy, Smith (Wireless &amp; IPP Standards)" userId="0eeb2244-425b-4283-bee1-e4f5d8874cb0" providerId="ADAL" clId="{9D9D5039-49C8-A34C-A903-71579862C2DD}" dt="2021-04-21T17:17:16.815" v="1"/>
        <pc:sldMkLst>
          <pc:docMk/>
          <pc:sldMk cId="4242042159" sldId="388"/>
        </pc:sldMkLst>
      </pc:sldChg>
      <pc:sldChg chg="del">
        <pc:chgData name="Kennedy, Smith (Wireless &amp; IPP Standards)" userId="0eeb2244-425b-4283-bee1-e4f5d8874cb0" providerId="ADAL" clId="{9D9D5039-49C8-A34C-A903-71579862C2DD}" dt="2021-04-21T17:17:12.323" v="0" actId="2696"/>
        <pc:sldMkLst>
          <pc:docMk/>
          <pc:sldMk cId="2138478866" sldId="389"/>
        </pc:sldMkLst>
      </pc:sldChg>
      <pc:sldChg chg="modSp add mod">
        <pc:chgData name="Kennedy, Smith (Wireless &amp; IPP Standards)" userId="0eeb2244-425b-4283-bee1-e4f5d8874cb0" providerId="ADAL" clId="{9D9D5039-49C8-A34C-A903-71579862C2DD}" dt="2021-05-04T14:21:06.236" v="156" actId="20577"/>
        <pc:sldMkLst>
          <pc:docMk/>
          <pc:sldMk cId="2705793376" sldId="389"/>
        </pc:sldMkLst>
        <pc:spChg chg="mod">
          <ac:chgData name="Kennedy, Smith (Wireless &amp; IPP Standards)" userId="0eeb2244-425b-4283-bee1-e4f5d8874cb0" providerId="ADAL" clId="{9D9D5039-49C8-A34C-A903-71579862C2DD}" dt="2021-05-04T14:21:06.236" v="156" actId="20577"/>
          <ac:spMkLst>
            <pc:docMk/>
            <pc:sldMk cId="2705793376" sldId="389"/>
            <ac:spMk id="333" creationId="{00000000-0000-0000-0000-000000000000}"/>
          </ac:spMkLst>
        </pc:spChg>
      </pc:sldChg>
      <pc:sldChg chg="del">
        <pc:chgData name="Kennedy, Smith (Wireless &amp; IPP Standards)" userId="0eeb2244-425b-4283-bee1-e4f5d8874cb0" providerId="ADAL" clId="{9D9D5039-49C8-A34C-A903-71579862C2DD}" dt="2021-04-21T17:17:12.323" v="0" actId="2696"/>
        <pc:sldMkLst>
          <pc:docMk/>
          <pc:sldMk cId="3250484416" sldId="390"/>
        </pc:sldMkLst>
      </pc:sldChg>
      <pc:sldChg chg="modSp add mod">
        <pc:chgData name="Kennedy, Smith (Wireless &amp; IPP Standards)" userId="0eeb2244-425b-4283-bee1-e4f5d8874cb0" providerId="ADAL" clId="{9D9D5039-49C8-A34C-A903-71579862C2DD}" dt="2021-05-04T14:20:36.006" v="137" actId="20577"/>
        <pc:sldMkLst>
          <pc:docMk/>
          <pc:sldMk cId="4038255652" sldId="390"/>
        </pc:sldMkLst>
        <pc:spChg chg="mod">
          <ac:chgData name="Kennedy, Smith (Wireless &amp; IPP Standards)" userId="0eeb2244-425b-4283-bee1-e4f5d8874cb0" providerId="ADAL" clId="{9D9D5039-49C8-A34C-A903-71579862C2DD}" dt="2021-05-04T14:20:36.006" v="137" actId="20577"/>
          <ac:spMkLst>
            <pc:docMk/>
            <pc:sldMk cId="4038255652" sldId="390"/>
            <ac:spMk id="333" creationId="{00000000-0000-0000-0000-000000000000}"/>
          </ac:spMkLst>
        </pc:spChg>
      </pc:sldChg>
      <pc:sldChg chg="add del">
        <pc:chgData name="Kennedy, Smith (Wireless &amp; IPP Standards)" userId="0eeb2244-425b-4283-bee1-e4f5d8874cb0" providerId="ADAL" clId="{9D9D5039-49C8-A34C-A903-71579862C2DD}" dt="2021-05-04T12:28:05.024" v="135"/>
        <pc:sldMkLst>
          <pc:docMk/>
          <pc:sldMk cId="3656081361" sldId="396"/>
        </pc:sldMkLst>
      </pc:sldChg>
      <pc:sldChg chg="del">
        <pc:chgData name="Kennedy, Smith (Wireless &amp; IPP Standards)" userId="0eeb2244-425b-4283-bee1-e4f5d8874cb0" providerId="ADAL" clId="{9D9D5039-49C8-A34C-A903-71579862C2DD}" dt="2021-05-04T12:27:58.853" v="134" actId="2696"/>
        <pc:sldMkLst>
          <pc:docMk/>
          <pc:sldMk cId="1005037985" sldId="400"/>
        </pc:sldMkLst>
      </pc:sldChg>
      <pc:sldChg chg="modSp mod">
        <pc:chgData name="Kennedy, Smith (Wireless &amp; IPP Standards)" userId="0eeb2244-425b-4283-bee1-e4f5d8874cb0" providerId="ADAL" clId="{9D9D5039-49C8-A34C-A903-71579862C2DD}" dt="2021-05-04T21:59:58.239" v="159" actId="20577"/>
        <pc:sldMkLst>
          <pc:docMk/>
          <pc:sldMk cId="3423151551" sldId="419"/>
        </pc:sldMkLst>
        <pc:spChg chg="mod">
          <ac:chgData name="Kennedy, Smith (Wireless &amp; IPP Standards)" userId="0eeb2244-425b-4283-bee1-e4f5d8874cb0" providerId="ADAL" clId="{9D9D5039-49C8-A34C-A903-71579862C2DD}" dt="2021-05-04T21:59:58.239" v="159" actId="20577"/>
          <ac:spMkLst>
            <pc:docMk/>
            <pc:sldMk cId="3423151551" sldId="419"/>
            <ac:spMk id="137" creationId="{00000000-0000-0000-0000-000000000000}"/>
          </ac:spMkLst>
        </pc:spChg>
      </pc:sldChg>
      <pc:sldChg chg="add del">
        <pc:chgData name="Kennedy, Smith (Wireless &amp; IPP Standards)" userId="0eeb2244-425b-4283-bee1-e4f5d8874cb0" providerId="ADAL" clId="{9D9D5039-49C8-A34C-A903-71579862C2DD}" dt="2021-05-04T12:28:05.024" v="135"/>
        <pc:sldMkLst>
          <pc:docMk/>
          <pc:sldMk cId="3788327459" sldId="434"/>
        </pc:sldMkLst>
      </pc:sldChg>
      <pc:sldChg chg="del">
        <pc:chgData name="Kennedy, Smith (Wireless &amp; IPP Standards)" userId="0eeb2244-425b-4283-bee1-e4f5d8874cb0" providerId="ADAL" clId="{9D9D5039-49C8-A34C-A903-71579862C2DD}" dt="2021-05-04T12:27:58.853" v="134" actId="2696"/>
        <pc:sldMkLst>
          <pc:docMk/>
          <pc:sldMk cId="4153540636" sldId="435"/>
        </pc:sldMkLst>
      </pc:sldChg>
      <pc:sldChg chg="del">
        <pc:chgData name="Kennedy, Smith (Wireless &amp; IPP Standards)" userId="0eeb2244-425b-4283-bee1-e4f5d8874cb0" providerId="ADAL" clId="{9D9D5039-49C8-A34C-A903-71579862C2DD}" dt="2021-04-21T17:18:26.679" v="2" actId="2696"/>
        <pc:sldMkLst>
          <pc:docMk/>
          <pc:sldMk cId="1269439598" sldId="445"/>
        </pc:sldMkLst>
      </pc:sldChg>
      <pc:sldChg chg="del">
        <pc:chgData name="Kennedy, Smith (Wireless &amp; IPP Standards)" userId="0eeb2244-425b-4283-bee1-e4f5d8874cb0" providerId="ADAL" clId="{9D9D5039-49C8-A34C-A903-71579862C2DD}" dt="2021-05-04T12:27:58.853" v="134" actId="2696"/>
        <pc:sldMkLst>
          <pc:docMk/>
          <pc:sldMk cId="1943365327" sldId="446"/>
        </pc:sldMkLst>
      </pc:sldChg>
      <pc:sldChg chg="del">
        <pc:chgData name="Kennedy, Smith (Wireless &amp; IPP Standards)" userId="0eeb2244-425b-4283-bee1-e4f5d8874cb0" providerId="ADAL" clId="{9D9D5039-49C8-A34C-A903-71579862C2DD}" dt="2021-04-21T17:18:26.679" v="2" actId="2696"/>
        <pc:sldMkLst>
          <pc:docMk/>
          <pc:sldMk cId="1910175053" sldId="450"/>
        </pc:sldMkLst>
      </pc:sldChg>
      <pc:sldChg chg="modSp mod">
        <pc:chgData name="Kennedy, Smith (Wireless &amp; IPP Standards)" userId="0eeb2244-425b-4283-bee1-e4f5d8874cb0" providerId="ADAL" clId="{9D9D5039-49C8-A34C-A903-71579862C2DD}" dt="2021-04-26T18:34:51.536" v="124" actId="20577"/>
        <pc:sldMkLst>
          <pc:docMk/>
          <pc:sldMk cId="667921604" sldId="452"/>
        </pc:sldMkLst>
        <pc:spChg chg="mod">
          <ac:chgData name="Kennedy, Smith (Wireless &amp; IPP Standards)" userId="0eeb2244-425b-4283-bee1-e4f5d8874cb0" providerId="ADAL" clId="{9D9D5039-49C8-A34C-A903-71579862C2DD}" dt="2021-04-26T18:34:51.536" v="124" actId="20577"/>
          <ac:spMkLst>
            <pc:docMk/>
            <pc:sldMk cId="667921604" sldId="452"/>
            <ac:spMk id="3" creationId="{F6CBD45F-8AA1-3641-8AD8-D31A8892205B}"/>
          </ac:spMkLst>
        </pc:spChg>
      </pc:sldChg>
      <pc:sldChg chg="modSp add">
        <pc:chgData name="Kennedy, Smith (Wireless &amp; IPP Standards)" userId="0eeb2244-425b-4283-bee1-e4f5d8874cb0" providerId="ADAL" clId="{9D9D5039-49C8-A34C-A903-71579862C2DD}" dt="2021-04-21T17:18:31.378" v="3"/>
        <pc:sldMkLst>
          <pc:docMk/>
          <pc:sldMk cId="0" sldId="454"/>
        </pc:sldMkLst>
        <pc:spChg chg="mod">
          <ac:chgData name="Kennedy, Smith (Wireless &amp; IPP Standards)" userId="0eeb2244-425b-4283-bee1-e4f5d8874cb0" providerId="ADAL" clId="{9D9D5039-49C8-A34C-A903-71579862C2DD}" dt="2021-04-21T17:18:31.378" v="3"/>
          <ac:spMkLst>
            <pc:docMk/>
            <pc:sldMk cId="0" sldId="454"/>
            <ac:spMk id="8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2021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3" Type="http://schemas.openxmlformats.org/officeDocument/2006/relationships/image" Target="../media/image4.tiff"/><Relationship Id="rId21" Type="http://schemas.openxmlformats.org/officeDocument/2006/relationships/image" Target="../media/image22.tif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 Type="http://schemas.openxmlformats.org/officeDocument/2006/relationships/image" Target="../media/image3.tiff"/><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tiff"/><Relationship Id="rId24" Type="http://schemas.openxmlformats.org/officeDocument/2006/relationships/image" Target="../media/image25.png"/><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emf"/><Relationship Id="rId10" Type="http://schemas.openxmlformats.org/officeDocument/2006/relationships/image" Target="../media/image11.tiff"/><Relationship Id="rId19" Type="http://schemas.openxmlformats.org/officeDocument/2006/relationships/image" Target="../media/image20.tiff"/><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ftp.pwg.org/pub/pwg/informational/bp-ippaccounting10-20210205-5199.11.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wg.org/ipp/"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github.com/istopwg/ippsample" TargetMode="External"/><Relationship Id="rId5" Type="http://schemas.openxmlformats.org/officeDocument/2006/relationships/hyperlink" Target="https://github.com/istopwg/ippeveselfcert" TargetMode="External"/><Relationship Id="rId4" Type="http://schemas.openxmlformats.org/officeDocument/2006/relationships/hyperlink" Target="https://www.pwg.org/printer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opcfoundation.org/about/opc-technologies/opc-ua/" TargetMode="External"/><Relationship Id="rId2" Type="http://schemas.openxmlformats.org/officeDocument/2006/relationships/hyperlink" Target="https://events.drupa.de/en/event/id-3d-printing-within-an-industry-4-0-context" TargetMode="External"/><Relationship Id="rId1" Type="http://schemas.openxmlformats.org/officeDocument/2006/relationships/slideLayout" Target="../slideLayouts/slideLayout2.xml"/><Relationship Id="rId4" Type="http://schemas.openxmlformats.org/officeDocument/2006/relationships/hyperlink" Target="https://am.vdma.org/viewer/-/v2article/render/60005595"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 Id="rId5" Type="http://schemas.openxmlformats.org/officeDocument/2006/relationships/hyperlink" Target="https://www.3mf.io/" TargetMode="External"/><Relationship Id="rId4" Type="http://schemas.openxmlformats.org/officeDocument/2006/relationships/hyperlink" Target="https://www.incits.org/committees/digitalmanufacturi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May 2021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Smith Kennedy, PWG Chair</a:t>
            </a:r>
          </a:p>
          <a:p>
            <a:r>
              <a:rPr lang="en-US"/>
              <a:t>May </a:t>
            </a:r>
            <a:r>
              <a:rPr lang="en-US" dirty="0"/>
              <a:t>4</a:t>
            </a:r>
            <a:r>
              <a:rPr lang="en-US"/>
              <a:t>, </a:t>
            </a:r>
            <a:r>
              <a:rPr lang="en-US" dirty="0"/>
              <a:t>2021</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Tuesday, May 4</a:t>
            </a:r>
          </a:p>
          <a:p>
            <a:pPr marL="2289175" lvl="1" indent="-1944688">
              <a:buNone/>
            </a:pPr>
            <a:r>
              <a:rPr lang="en-US" dirty="0"/>
              <a:t>10:00 – 11:00	PWG Plenary</a:t>
            </a:r>
          </a:p>
          <a:p>
            <a:pPr marL="2289175" lvl="1" indent="-1944688">
              <a:buNone/>
            </a:pPr>
            <a:r>
              <a:rPr lang="en-US" dirty="0"/>
              <a:t>11:00 – 12:00	OpenPrinting Plenary</a:t>
            </a:r>
          </a:p>
          <a:p>
            <a:pPr marL="2289175" lvl="1" indent="-1944688">
              <a:buNone/>
            </a:pPr>
            <a:r>
              <a:rPr lang="en-US" dirty="0"/>
              <a:t>12:00 </a:t>
            </a:r>
            <a:r>
              <a:rPr lang="mr-IN" dirty="0"/>
              <a:t>–</a:t>
            </a:r>
            <a:r>
              <a:rPr lang="en-US" dirty="0"/>
              <a:t> 12:45	Lunch</a:t>
            </a:r>
          </a:p>
          <a:p>
            <a:pPr marL="2289175" lvl="1" indent="-1944688">
              <a:buNone/>
            </a:pPr>
            <a:r>
              <a:rPr lang="en-US" dirty="0"/>
              <a:t>12:45 </a:t>
            </a:r>
            <a:r>
              <a:rPr lang="mr-IN" dirty="0"/>
              <a:t>–</a:t>
            </a:r>
            <a:r>
              <a:rPr lang="en-US" dirty="0"/>
              <a:t>   1:30	OpenPrinting: GSoC, </a:t>
            </a:r>
            <a:r>
              <a:rPr lang="en-US" dirty="0" err="1"/>
              <a:t>GSoD</a:t>
            </a:r>
            <a:r>
              <a:rPr lang="en-US" dirty="0"/>
              <a:t>, and LFMP Project Updates</a:t>
            </a:r>
          </a:p>
          <a:p>
            <a:pPr marL="2289175" lvl="1" indent="-1944688">
              <a:buNone/>
            </a:pPr>
            <a:r>
              <a:rPr lang="en-US" dirty="0"/>
              <a:t>  1:30 </a:t>
            </a:r>
            <a:r>
              <a:rPr lang="mr-IN" dirty="0"/>
              <a:t>–</a:t>
            </a:r>
            <a:r>
              <a:rPr lang="en-US" dirty="0"/>
              <a:t>   2:30	OpenPrinting: Status of Ghostscript and MuPDF</a:t>
            </a:r>
          </a:p>
          <a:p>
            <a:pPr marL="2289175" lvl="1" indent="-1944688">
              <a:buNone/>
            </a:pPr>
            <a:r>
              <a:rPr lang="en-US" dirty="0"/>
              <a:t>  2:30 </a:t>
            </a:r>
            <a:r>
              <a:rPr lang="mr-IN" dirty="0"/>
              <a:t>–</a:t>
            </a:r>
            <a:r>
              <a:rPr lang="en-US" dirty="0"/>
              <a:t>   3:00	Break</a:t>
            </a:r>
          </a:p>
          <a:p>
            <a:pPr marL="2289175" lvl="1" indent="-1944688">
              <a:buNone/>
            </a:pPr>
            <a:r>
              <a:rPr lang="en-US" dirty="0"/>
              <a:t>  3:00 </a:t>
            </a:r>
            <a:r>
              <a:rPr lang="mr-IN" dirty="0"/>
              <a:t>–</a:t>
            </a:r>
            <a:r>
              <a:rPr lang="en-US" dirty="0"/>
              <a:t>   4:00	OpenPrinting: Status of Chrome OS Printing</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Wednesday, May 5</a:t>
            </a:r>
            <a:endParaRPr b="1" u="sng" dirty="0"/>
          </a:p>
          <a:p>
            <a:pPr marL="2289175" lvl="1" indent="-1944688">
              <a:buNone/>
            </a:pPr>
            <a:r>
              <a:rPr lang="en-US" dirty="0"/>
              <a:t>10:00 </a:t>
            </a:r>
            <a:r>
              <a:rPr lang="mr-IN" dirty="0"/>
              <a:t>–</a:t>
            </a:r>
            <a:r>
              <a:rPr lang="en-US" dirty="0"/>
              <a:t> 11:00	OpenPrinting: CUPS Plenary</a:t>
            </a:r>
          </a:p>
          <a:p>
            <a:pPr marL="2289175" lvl="1" indent="-1944688">
              <a:buNone/>
            </a:pPr>
            <a:r>
              <a:rPr lang="en-US" dirty="0"/>
              <a:t>11:00 – 12:00	OpenPrinting: Printer Applications</a:t>
            </a:r>
          </a:p>
          <a:p>
            <a:pPr marL="2289175" lvl="1" indent="-1944688">
              <a:buNone/>
            </a:pPr>
            <a:r>
              <a:rPr lang="en-US" dirty="0"/>
              <a:t>12:00 – 12:45	Lunch</a:t>
            </a:r>
          </a:p>
          <a:p>
            <a:pPr marL="2289175" lvl="1" indent="-1944688">
              <a:buNone/>
            </a:pPr>
            <a:r>
              <a:rPr lang="en-US" dirty="0"/>
              <a:t>12:45 –   2:15</a:t>
            </a:r>
            <a:r>
              <a:rPr lang="en-US"/>
              <a:t>	OpenPrinting </a:t>
            </a:r>
            <a:r>
              <a:rPr lang="en-US" dirty="0"/>
              <a:t>: cups-filters, CUPS Snap, Printer Applications, Driverless Scanning</a:t>
            </a:r>
          </a:p>
          <a:p>
            <a:pPr marL="2289175" lvl="1" indent="-1944688">
              <a:buNone/>
            </a:pPr>
            <a:r>
              <a:rPr lang="en-US" dirty="0"/>
              <a:t>  2:15 –   2:30	IPP WG: Status · IPP Everywhere v1.1 Status</a:t>
            </a:r>
          </a:p>
          <a:p>
            <a:pPr marL="2289175" lvl="1" indent="-1944688">
              <a:buNone/>
            </a:pPr>
            <a:r>
              <a:rPr lang="en-US" dirty="0"/>
              <a:t>  2:30 </a:t>
            </a:r>
            <a:r>
              <a:rPr lang="mr-IN" dirty="0"/>
              <a:t>–</a:t>
            </a:r>
            <a:r>
              <a:rPr lang="en-US" dirty="0"/>
              <a:t>   3:00	Break</a:t>
            </a:r>
          </a:p>
          <a:p>
            <a:pPr marL="2289175" lvl="1" indent="-1944688">
              <a:buNone/>
            </a:pPr>
            <a:r>
              <a:rPr lang="en-US" dirty="0"/>
              <a:t>  3:00 </a:t>
            </a:r>
            <a:r>
              <a:rPr lang="mr-IN" dirty="0"/>
              <a:t>–</a:t>
            </a:r>
            <a:r>
              <a:rPr lang="en-US" dirty="0"/>
              <a:t>   4:00	IPP WG : Evolution of IPP/2.0 and IPP Everywhere v2.0</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Thursday, May 6</a:t>
            </a:r>
            <a:endParaRPr b="1" u="sng" dirty="0"/>
          </a:p>
          <a:p>
            <a:pPr marL="2289175" lvl="1" indent="-1944688">
              <a:buNone/>
            </a:pPr>
            <a:r>
              <a:rPr lang="en-US" dirty="0"/>
              <a:t>10:00 </a:t>
            </a:r>
            <a:r>
              <a:rPr lang="mr-IN" dirty="0"/>
              <a:t>–</a:t>
            </a:r>
            <a:r>
              <a:rPr lang="en-US" dirty="0"/>
              <a:t> 12:00	IDS WG : Status and Discussion · PWG Hardcopy Device Security Guidelines v1.0</a:t>
            </a:r>
          </a:p>
          <a:p>
            <a:pPr marL="2289175" lvl="1" indent="-1944688">
              <a:buNone/>
            </a:pPr>
            <a:r>
              <a:rPr lang="en-US" dirty="0"/>
              <a:t>12:00 </a:t>
            </a:r>
            <a:r>
              <a:rPr lang="mr-IN" dirty="0"/>
              <a:t>–</a:t>
            </a:r>
            <a:r>
              <a:rPr lang="en-US" dirty="0"/>
              <a:t> 12:45	Lunch</a:t>
            </a:r>
          </a:p>
          <a:p>
            <a:pPr marL="2289175" lvl="1" indent="-1944688">
              <a:buNone/>
            </a:pPr>
            <a:r>
              <a:rPr lang="en-US" dirty="0"/>
              <a:t>12:45 </a:t>
            </a:r>
            <a:r>
              <a:rPr lang="mr-IN" dirty="0"/>
              <a:t>–</a:t>
            </a:r>
            <a:r>
              <a:rPr lang="en-US" dirty="0"/>
              <a:t>   1:15	IPP WG: IPP Encrypted Jobs and Documents v1.0</a:t>
            </a:r>
          </a:p>
          <a:p>
            <a:pPr marL="2289175" lvl="1" indent="-1944688">
              <a:buNone/>
            </a:pPr>
            <a:r>
              <a:rPr lang="en-US" dirty="0"/>
              <a:t>  1:15 </a:t>
            </a:r>
            <a:r>
              <a:rPr lang="mr-IN" dirty="0"/>
              <a:t>–</a:t>
            </a:r>
            <a:r>
              <a:rPr lang="en-US" dirty="0"/>
              <a:t>   2:15	IPP WG: Cloud Printing and Scanning </a:t>
            </a:r>
            <a:r>
              <a:rPr lang="en-US" dirty="0" err="1"/>
              <a:t>BoF</a:t>
            </a:r>
            <a:endParaRPr lang="en-US" dirty="0"/>
          </a:p>
          <a:p>
            <a:pPr marL="2289175" lvl="1" indent="-1944688">
              <a:buNone/>
            </a:pPr>
            <a:r>
              <a:rPr lang="en-US" dirty="0"/>
              <a:t>  2:15 –   2:45	Break</a:t>
            </a:r>
          </a:p>
          <a:p>
            <a:pPr marL="2289175" lvl="1" indent="-1944688">
              <a:buNone/>
            </a:pPr>
            <a:r>
              <a:rPr lang="en-US" dirty="0"/>
              <a:t>  2:45 –   4:00	IPP WG : IPP Enterprise Printing Extensions v2.0</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Tree>
    <p:extLst>
      <p:ext uri="{BB962C8B-B14F-4D97-AF65-F5344CB8AC3E}">
        <p14:creationId xmlns:p14="http://schemas.microsoft.com/office/powerpoint/2010/main" val="51749133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Friday, May 7</a:t>
            </a:r>
            <a:endParaRPr b="1" u="sng" dirty="0"/>
          </a:p>
          <a:p>
            <a:pPr marL="2289175" lvl="1" indent="-1944688">
              <a:buNone/>
            </a:pPr>
            <a:r>
              <a:rPr lang="en-US" dirty="0"/>
              <a:t>10:00 </a:t>
            </a:r>
            <a:r>
              <a:rPr lang="mr-IN" dirty="0"/>
              <a:t>–</a:t>
            </a:r>
            <a:r>
              <a:rPr lang="en-US" dirty="0"/>
              <a:t> 12:00	IPP WG : 3D Scanning and Production </a:t>
            </a:r>
            <a:r>
              <a:rPr lang="en-US" dirty="0" err="1"/>
              <a:t>BoF</a:t>
            </a:r>
            <a:endParaRPr lang="en-US" dirty="0"/>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2:15	IPP WG : IPP Driverless Printing Extensions v2.0</a:t>
            </a:r>
          </a:p>
          <a:p>
            <a:pPr marL="2289175" lvl="1" indent="-1944688">
              <a:buNone/>
            </a:pPr>
            <a:r>
              <a:rPr lang="en-US" dirty="0"/>
              <a:t>  2:15 </a:t>
            </a:r>
            <a:r>
              <a:rPr lang="mr-IN" dirty="0"/>
              <a:t>–</a:t>
            </a:r>
            <a:r>
              <a:rPr lang="en-US" dirty="0"/>
              <a:t>   2:45	Break</a:t>
            </a:r>
          </a:p>
          <a:p>
            <a:pPr marL="2289175" lvl="1" indent="-1944688">
              <a:buNone/>
            </a:pPr>
            <a:r>
              <a:rPr lang="en-US" dirty="0"/>
              <a:t>  2:45 </a:t>
            </a:r>
            <a:r>
              <a:rPr lang="mr-IN" dirty="0"/>
              <a:t>–</a:t>
            </a:r>
            <a:r>
              <a:rPr lang="en-US" dirty="0"/>
              <a:t>   3:15	IPP WG : IPP Production Printing Extensions v2.0</a:t>
            </a:r>
          </a:p>
          <a:p>
            <a:pPr marL="2289175" lvl="1" indent="-1944688">
              <a:buNone/>
            </a:pPr>
            <a:r>
              <a:rPr lang="en-US" dirty="0"/>
              <a:t>  3:15 </a:t>
            </a:r>
            <a:r>
              <a:rPr lang="mr-IN" dirty="0"/>
              <a:t>–</a:t>
            </a:r>
            <a:r>
              <a:rPr lang="en-US" dirty="0"/>
              <a:t>   3:30	IPP WG :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4</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spTree>
    <p:extLst>
      <p:ext uri="{BB962C8B-B14F-4D97-AF65-F5344CB8AC3E}">
        <p14:creationId xmlns:p14="http://schemas.microsoft.com/office/powerpoint/2010/main" val="82567972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dirty="0"/>
              <a:t>PWG Chair: Smith Kennedy, HP Inc.</a:t>
            </a:r>
          </a:p>
          <a:p>
            <a:pPr lvl="1"/>
            <a:endParaRPr dirty="0"/>
          </a:p>
          <a:p>
            <a:r>
              <a:rPr dirty="0"/>
              <a:t>PWG Vice-Chair: </a:t>
            </a:r>
            <a:r>
              <a:rPr lang="en-US" dirty="0"/>
              <a:t>Jeremy Leber, Lexmark</a:t>
            </a:r>
            <a:endParaRPr dirty="0"/>
          </a:p>
          <a:p>
            <a:pPr lvl="1"/>
            <a:endParaRPr dirty="0"/>
          </a:p>
          <a:p>
            <a:r>
              <a:rPr dirty="0"/>
              <a:t>PWG Secretary: Ira McDonald, High North</a:t>
            </a:r>
            <a:endParaRPr lang="en-US" dirty="0"/>
          </a:p>
          <a:p>
            <a:endParaRPr lang="en-US" dirty="0"/>
          </a:p>
          <a:p>
            <a:endParaRPr lang="en-US" dirty="0"/>
          </a:p>
          <a:p>
            <a:pPr marL="40640" indent="0">
              <a:buNone/>
            </a:pPr>
            <a:endParaRPr lang="en-US" sz="1800" dirty="0"/>
          </a:p>
        </p:txBody>
      </p:sp>
      <p:sp>
        <p:nvSpPr>
          <p:cNvPr id="165" name="Shape 165"/>
          <p:cNvSpPr>
            <a:spLocks noGrp="1"/>
          </p:cNvSpPr>
          <p:nvPr>
            <p:ph type="title"/>
          </p:nvPr>
        </p:nvSpPr>
        <p:spPr>
          <a:prstGeom prst="rect">
            <a:avLst/>
          </a:prstGeom>
        </p:spPr>
        <p:txBody>
          <a:bodyPr/>
          <a:lstStyle/>
          <a:p>
            <a:r>
              <a:rPr dirty="0"/>
              <a:t>Officers (201</a:t>
            </a:r>
            <a:r>
              <a:rPr lang="en-US" dirty="0"/>
              <a:t>9</a:t>
            </a:r>
            <a:r>
              <a:rPr dirty="0"/>
              <a:t>-20</a:t>
            </a:r>
            <a:r>
              <a:rPr lang="en-US" dirty="0"/>
              <a:t>21</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15</a:t>
            </a:fld>
            <a:endParaRPr/>
          </a:p>
        </p:txBody>
      </p:sp>
      <p:sp>
        <p:nvSpPr>
          <p:cNvPr id="2" name="TextBox 1">
            <a:extLst>
              <a:ext uri="{FF2B5EF4-FFF2-40B4-BE49-F238E27FC236}">
                <a16:creationId xmlns:a16="http://schemas.microsoft.com/office/drawing/2014/main" id="{AA1DABF1-21CE-4347-BF51-F00C7F9D8688}"/>
              </a:ext>
            </a:extLst>
          </p:cNvPr>
          <p:cNvSpPr txBox="1"/>
          <p:nvPr/>
        </p:nvSpPr>
        <p:spPr>
          <a:xfrm>
            <a:off x="787400" y="5322840"/>
            <a:ext cx="75692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40" marR="4064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FF0000"/>
                </a:solidFill>
                <a:effectLst/>
                <a:uFill>
                  <a:solidFill>
                    <a:srgbClr val="000000"/>
                  </a:solidFill>
                </a:uFill>
                <a:latin typeface="Arial"/>
                <a:ea typeface="Arial"/>
                <a:cs typeface="Arial"/>
                <a:sym typeface="Arial"/>
              </a:rPr>
              <a:t>Anyone interested in serving in a PWG Officer role?</a:t>
            </a:r>
          </a:p>
          <a:p>
            <a:pPr marL="40640" marR="4064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FF0000"/>
                </a:solidFill>
                <a:effectLst/>
                <a:uFill>
                  <a:solidFill>
                    <a:srgbClr val="000000"/>
                  </a:solidFill>
                </a:uFill>
                <a:latin typeface="Arial"/>
                <a:ea typeface="Arial"/>
                <a:cs typeface="Arial"/>
                <a:sym typeface="Arial"/>
              </a:rPr>
              <a:t>Reach out to </a:t>
            </a:r>
            <a:r>
              <a:rPr kumimoji="0" lang="en-US" sz="2000" b="1" i="0" u="none" strike="noStrike" cap="none" spc="0" normalizeH="0" baseline="0" dirty="0" err="1">
                <a:ln>
                  <a:noFill/>
                </a:ln>
                <a:solidFill>
                  <a:srgbClr val="FF0000"/>
                </a:solidFill>
                <a:effectLst/>
                <a:uFill>
                  <a:solidFill>
                    <a:srgbClr val="000000"/>
                  </a:solidFill>
                </a:uFill>
                <a:latin typeface="Arial"/>
                <a:ea typeface="Arial"/>
                <a:cs typeface="Arial"/>
                <a:sym typeface="Arial"/>
              </a:rPr>
              <a:t>chair@pwg.org</a:t>
            </a:r>
            <a:r>
              <a:rPr kumimoji="0" lang="en-US" sz="2000" b="1" i="0" u="none" strike="noStrike" cap="none" spc="0" normalizeH="0" baseline="0" dirty="0">
                <a:ln>
                  <a:noFill/>
                </a:ln>
                <a:solidFill>
                  <a:srgbClr val="FF0000"/>
                </a:solidFill>
                <a:effectLst/>
                <a:uFill>
                  <a:solidFill>
                    <a:srgbClr val="000000"/>
                  </a:solidFill>
                </a:uFill>
                <a:latin typeface="Arial"/>
                <a:ea typeface="Arial"/>
                <a:cs typeface="Arial"/>
                <a:sym typeface="Arial"/>
              </a:rPr>
              <a: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2021</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defRPr b="1">
                <a:latin typeface="+mn-lt"/>
                <a:ea typeface="+mn-ea"/>
                <a:cs typeface="+mn-cs"/>
                <a:sym typeface="Verdana"/>
              </a:defRPr>
            </a:lvl1pPr>
          </a:lstStyle>
          <a:p>
            <a:r>
              <a:rPr lang="en-US" dirty="0"/>
              <a:t>28 </a:t>
            </a:r>
            <a:r>
              <a:rPr dirty="0"/>
              <a:t>Members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graphicFrame>
        <p:nvGraphicFramePr>
          <p:cNvPr id="156" name="Table 156"/>
          <p:cNvGraphicFramePr/>
          <p:nvPr>
            <p:extLst>
              <p:ext uri="{D42A27DB-BD31-4B8C-83A1-F6EECF244321}">
                <p14:modId xmlns:p14="http://schemas.microsoft.com/office/powerpoint/2010/main" val="4071242275"/>
              </p:ext>
            </p:extLst>
          </p:nvPr>
        </p:nvGraphicFramePr>
        <p:xfrm>
          <a:off x="457200" y="1663186"/>
          <a:ext cx="8108950" cy="466344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r>
                        <a:rPr lang="en-US" sz="900" dirty="0"/>
                        <a:t>Oki Electric Industry Co., Ltd</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FUJIFILM Business Innovation Corp.</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Kyocera</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PaperCut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Qualcomm</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Lexmark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solidFill>
                            <a:schemeClr val="tx1"/>
                          </a:solidFill>
                          <a:uFill>
                            <a:solidFill>
                              <a:srgbClr val="000000"/>
                            </a:solidFill>
                          </a:uFill>
                          <a:sym typeface="Verdana"/>
                        </a:rPr>
                        <a:t>YSoft</a:t>
                      </a:r>
                      <a:endParaRPr sz="900" dirty="0">
                        <a:solidFill>
                          <a:schemeClr val="tx1"/>
                        </a:solidFill>
                        <a:uFill>
                          <a:solidFill>
                            <a:srgbClr val="000000"/>
                          </a:solidFill>
                        </a:uFill>
                        <a:sym typeface="Verdana"/>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Meteor Network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t>Synaptics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directprint.io</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Microsoft</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r>
                        <a:rPr lang="en-US" sz="900" dirty="0"/>
                        <a:t>Technical Interface Consulting</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2" y="2501413"/>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03" y="3414735"/>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3" y="4188676"/>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11451" y="1842569"/>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21459" y="2501413"/>
            <a:ext cx="1302728" cy="326993"/>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1598" y="4239556"/>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3" y="4933917"/>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0803" y="5647022"/>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5051" y="1729100"/>
            <a:ext cx="713247" cy="49297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63950" y="2581888"/>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89230" y="4225865"/>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94070" y="4967263"/>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56572" y="5813328"/>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2936" y="1753218"/>
            <a:ext cx="819788" cy="335368"/>
          </a:xfrm>
          <a:prstGeom prst="rect">
            <a:avLst/>
          </a:prstGeom>
        </p:spPr>
      </p:pic>
      <p:pic>
        <p:nvPicPr>
          <p:cNvPr id="21" name="Picture 20">
            <a:extLst>
              <a:ext uri="{FF2B5EF4-FFF2-40B4-BE49-F238E27FC236}">
                <a16:creationId xmlns:a16="http://schemas.microsoft.com/office/drawing/2014/main" id="{0489AE71-9DB4-FD4D-80BD-EF8466BB5724}"/>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324355" y="3341054"/>
            <a:ext cx="1621626" cy="464070"/>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227045" y="1783951"/>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368125" y="2546922"/>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9"/>
          <a:stretch>
            <a:fillRect/>
          </a:stretch>
        </p:blipFill>
        <p:spPr>
          <a:xfrm>
            <a:off x="5511748" y="4249385"/>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89528" y="3390751"/>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1"/>
          <a:stretch>
            <a:fillRect/>
          </a:stretch>
        </p:blipFill>
        <p:spPr>
          <a:xfrm>
            <a:off x="5591645" y="5022344"/>
            <a:ext cx="1110207" cy="239003"/>
          </a:xfrm>
          <a:prstGeom prst="rect">
            <a:avLst/>
          </a:prstGeom>
        </p:spPr>
      </p:pic>
      <p:pic>
        <p:nvPicPr>
          <p:cNvPr id="35" name="Picture 34">
            <a:extLst>
              <a:ext uri="{FF2B5EF4-FFF2-40B4-BE49-F238E27FC236}">
                <a16:creationId xmlns:a16="http://schemas.microsoft.com/office/drawing/2014/main" id="{93A9B3C7-46DE-D349-93AD-91CD79D6404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94500" y="3459868"/>
            <a:ext cx="1112433" cy="227346"/>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608901" y="255807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70454" y="3289769"/>
            <a:ext cx="482442" cy="482442"/>
          </a:xfrm>
          <a:prstGeom prst="rect">
            <a:avLst/>
          </a:prstGeom>
        </p:spPr>
      </p:pic>
      <p:sp>
        <p:nvSpPr>
          <p:cNvPr id="19" name="TextBox 18">
            <a:extLst>
              <a:ext uri="{FF2B5EF4-FFF2-40B4-BE49-F238E27FC236}">
                <a16:creationId xmlns:a16="http://schemas.microsoft.com/office/drawing/2014/main" id="{A6D774F8-3092-F045-A23D-4134FC4C0E56}"/>
              </a:ext>
            </a:extLst>
          </p:cNvPr>
          <p:cNvSpPr txBox="1"/>
          <p:nvPr/>
        </p:nvSpPr>
        <p:spPr>
          <a:xfrm>
            <a:off x="2252088" y="6321655"/>
            <a:ext cx="4519186"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40" marR="4064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FF0000"/>
                </a:solidFill>
                <a:effectLst/>
                <a:uFill>
                  <a:solidFill>
                    <a:srgbClr val="000000"/>
                  </a:solidFill>
                </a:uFill>
                <a:latin typeface="Arial"/>
                <a:ea typeface="Arial"/>
                <a:cs typeface="Arial"/>
                <a:sym typeface="Arial"/>
              </a:rPr>
              <a:t>All Members in Good Standing – Thank You!</a:t>
            </a:r>
          </a:p>
        </p:txBody>
      </p:sp>
    </p:spTree>
    <p:extLst>
      <p:ext uri="{BB962C8B-B14F-4D97-AF65-F5344CB8AC3E}">
        <p14:creationId xmlns:p14="http://schemas.microsoft.com/office/powerpoint/2010/main" val="80392304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40640" indent="0">
              <a:buNone/>
            </a:pPr>
            <a:endParaRPr lang="en-US" sz="2800" dirty="0"/>
          </a:p>
          <a:p>
            <a:pPr marL="40640" indent="0">
              <a:buNone/>
            </a:pPr>
            <a:endParaRPr lang="en-US" sz="2800" dirty="0"/>
          </a:p>
          <a:p>
            <a:pPr marL="40640" indent="0">
              <a:buNone/>
            </a:pPr>
            <a:endParaRPr lang="en-US" sz="2800" dirty="0"/>
          </a:p>
          <a:p>
            <a:pPr marL="40640" indent="0" algn="ctr">
              <a:buNone/>
            </a:pPr>
            <a:r>
              <a:rPr lang="en-US" sz="2800"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17</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r>
              <a:rPr lang="en-US" dirty="0"/>
              <a:t>2021</a:t>
            </a:r>
          </a:p>
          <a:p>
            <a:pPr lvl="1"/>
            <a:r>
              <a:rPr lang="en-US" dirty="0"/>
              <a:t>August 17</a:t>
            </a:r>
            <a:r>
              <a:rPr lang="mr-IN" dirty="0"/>
              <a:t>–</a:t>
            </a:r>
            <a:r>
              <a:rPr lang="en-US" dirty="0"/>
              <a:t>19 – Virtual</a:t>
            </a:r>
          </a:p>
          <a:p>
            <a:pPr lvl="1"/>
            <a:endParaRPr lang="en-US" dirty="0"/>
          </a:p>
          <a:p>
            <a:pPr lvl="1"/>
            <a:r>
              <a:rPr lang="en-US" dirty="0"/>
              <a:t>November 9-11 – Virtual</a:t>
            </a:r>
          </a:p>
          <a:p>
            <a:endParaRPr lang="en-US" dirty="0"/>
          </a:p>
          <a:p>
            <a:r>
              <a:rPr lang="en-US" dirty="0"/>
              <a:t>2022</a:t>
            </a:r>
          </a:p>
          <a:p>
            <a:pPr lvl="1"/>
            <a:r>
              <a:rPr lang="en-US" dirty="0"/>
              <a:t>February 8-10 – Virtual</a:t>
            </a:r>
          </a:p>
          <a:p>
            <a:pPr lvl="1"/>
            <a:endParaRPr lang="en-US" dirty="0"/>
          </a:p>
          <a:p>
            <a:pPr lvl="1"/>
            <a:r>
              <a:rPr lang="en-US" dirty="0"/>
              <a:t>May 10-12 – Joint PWG/OpenPrinting - Lexington? Sunnyvale?</a:t>
            </a:r>
          </a:p>
          <a:p>
            <a:pPr lvl="1"/>
            <a:endParaRPr lang="en-US" dirty="0"/>
          </a:p>
          <a:p>
            <a:pPr lvl="1"/>
            <a:r>
              <a:rPr lang="en-US" dirty="0"/>
              <a:t>August 16-18 – Virtual</a:t>
            </a:r>
          </a:p>
          <a:p>
            <a:pPr marL="40640" indent="0">
              <a:buNone/>
            </a:pPr>
            <a:endParaRPr lang="en-US" dirty="0"/>
          </a:p>
          <a:p>
            <a:pPr marL="40640" indent="0">
              <a:buNone/>
            </a:pPr>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r>
              <a:rPr lang="en-US" dirty="0">
                <a:hlinkClick r:id="rId3"/>
              </a:rPr>
              <a:t>https://www.pwg.org/ipp/everywhere.html</a:t>
            </a:r>
            <a:r>
              <a:rPr lang="en-US" dirty="0"/>
              <a:t> </a:t>
            </a:r>
          </a:p>
          <a:p>
            <a:endParaRPr lang="en-US" dirty="0"/>
          </a:p>
          <a:p>
            <a:r>
              <a:rPr lang="en-US" b="1" dirty="0">
                <a:solidFill>
                  <a:srgbClr val="FF0000"/>
                </a:solidFill>
              </a:rPr>
              <a:t>692</a:t>
            </a:r>
            <a:r>
              <a:rPr lang="en-US" dirty="0"/>
              <a:t> printers now certified!</a:t>
            </a:r>
          </a:p>
          <a:p>
            <a:pPr lvl="1"/>
            <a:r>
              <a:rPr lang="en-US" dirty="0"/>
              <a:t>Lexmark registered the first 92 IPP Everywhere v1.1 Certified Printers on October 21, 2020</a:t>
            </a:r>
          </a:p>
          <a:p>
            <a:pPr lvl="1"/>
            <a:r>
              <a:rPr lang="en-US" dirty="0">
                <a:hlinkClick r:id="rId4"/>
              </a:rPr>
              <a:t>https://www.pwg.org/printers/</a:t>
            </a:r>
            <a:endParaRPr lang="en-US" dirty="0"/>
          </a:p>
          <a:p>
            <a:pPr lvl="1"/>
            <a:r>
              <a:rPr lang="en-US" dirty="0"/>
              <a:t>More on the way!</a:t>
            </a:r>
          </a:p>
          <a:p>
            <a:pPr marL="40640" indent="0">
              <a:buNone/>
            </a:pPr>
            <a:endParaRPr lang="en-US" dirty="0"/>
          </a:p>
          <a:p>
            <a:r>
              <a:rPr lang="en-US" dirty="0"/>
              <a:t>IPP Everywhere™ Self Certification 1.0 Update 5</a:t>
            </a:r>
            <a:endParaRPr lang="en-US" dirty="0">
              <a:solidFill>
                <a:srgbClr val="FF0000"/>
              </a:solidFill>
            </a:endParaRPr>
          </a:p>
          <a:p>
            <a:pPr lvl="1">
              <a:buFont typeface="Wingdings" pitchFamily="2" charset="2"/>
              <a:buChar char="à"/>
            </a:pPr>
            <a:r>
              <a:rPr lang="en-US" dirty="0">
                <a:sym typeface="Wingdings" pitchFamily="2" charset="2"/>
              </a:rPr>
              <a:t>Released June 2020; approved August 2020</a:t>
            </a:r>
          </a:p>
          <a:p>
            <a:pPr lvl="1">
              <a:buFont typeface="Wingdings" pitchFamily="2" charset="2"/>
              <a:buChar char="à"/>
            </a:pPr>
            <a:r>
              <a:rPr lang="en-US" b="1" dirty="0">
                <a:solidFill>
                  <a:srgbClr val="FF0000"/>
                </a:solidFill>
                <a:sym typeface="Wingdings" pitchFamily="2" charset="2"/>
              </a:rPr>
              <a:t>Valid for certification until June 30, 2021</a:t>
            </a:r>
          </a:p>
          <a:p>
            <a:pPr>
              <a:buFont typeface="Wingdings" pitchFamily="2" charset="2"/>
              <a:buChar char="à"/>
            </a:pPr>
            <a:endParaRPr lang="en-US" dirty="0">
              <a:solidFill>
                <a:srgbClr val="FF0000"/>
              </a:solidFill>
              <a:sym typeface="Wingdings" pitchFamily="2" charset="2"/>
            </a:endParaRPr>
          </a:p>
          <a:p>
            <a:r>
              <a:rPr lang="en-US" dirty="0"/>
              <a:t>IPP Everywhere™ Self Certification 1.1 Update 2</a:t>
            </a:r>
            <a:endParaRPr lang="en-US" dirty="0">
              <a:solidFill>
                <a:srgbClr val="FF0000"/>
              </a:solidFill>
            </a:endParaRPr>
          </a:p>
          <a:p>
            <a:pPr lvl="1">
              <a:buFont typeface="Wingdings" pitchFamily="2" charset="2"/>
              <a:buChar char="à"/>
            </a:pPr>
            <a:r>
              <a:rPr lang="en-US" dirty="0">
                <a:sym typeface="Wingdings" pitchFamily="2" charset="2"/>
              </a:rPr>
              <a:t>Released Oct 7, 2020; approved October 22, 2020</a:t>
            </a:r>
          </a:p>
          <a:p>
            <a:pPr lvl="1">
              <a:buFont typeface="Wingdings" pitchFamily="2" charset="2"/>
              <a:buChar char="à"/>
            </a:pPr>
            <a:r>
              <a:rPr lang="en-US" dirty="0">
                <a:sym typeface="Wingdings" pitchFamily="2" charset="2"/>
              </a:rPr>
              <a:t>Update 3 to be released soon...</a:t>
            </a:r>
          </a:p>
          <a:p>
            <a:pPr lvl="1">
              <a:buFont typeface="Wingdings" pitchFamily="2" charset="2"/>
              <a:buChar char="à"/>
            </a:pPr>
            <a:r>
              <a:rPr lang="en-US" dirty="0">
                <a:solidFill>
                  <a:srgbClr val="FF0000"/>
                </a:solidFill>
                <a:sym typeface="Wingdings" pitchFamily="2" charset="2"/>
              </a:rPr>
              <a:t>Mandatory for certification starting July 1, 2021</a:t>
            </a:r>
            <a:endParaRPr lang="en-US" dirty="0">
              <a:solidFill>
                <a:schemeClr val="tx1"/>
              </a:solidFill>
              <a:sym typeface="Wingdings" pitchFamily="2" charset="2"/>
            </a:endParaRPr>
          </a:p>
          <a:p>
            <a:pPr marL="40640" indent="0">
              <a:buNone/>
            </a:pPr>
            <a:endParaRPr lang="en-US" sz="1600" dirty="0"/>
          </a:p>
          <a:p>
            <a:r>
              <a:rPr lang="en-US" dirty="0"/>
              <a:t>IPP Everywhere v2.0 scoping and requirements in development</a:t>
            </a:r>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19</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Recently Approved</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a:bodyPr>
          <a:lstStyle/>
          <a:p>
            <a:r>
              <a:rPr lang="en-US" dirty="0">
                <a:solidFill>
                  <a:schemeClr val="tx1"/>
                </a:solidFill>
              </a:rPr>
              <a:t>Best Practices</a:t>
            </a:r>
          </a:p>
          <a:p>
            <a:pPr lvl="1"/>
            <a:r>
              <a:rPr lang="en-US" dirty="0">
                <a:solidFill>
                  <a:schemeClr val="tx1"/>
                </a:solidFill>
              </a:rPr>
              <a:t>Job Accounting with IPP v1.0</a:t>
            </a:r>
          </a:p>
          <a:p>
            <a:pPr lvl="2"/>
            <a:r>
              <a:rPr lang="en-US" dirty="0">
                <a:solidFill>
                  <a:schemeClr val="tx1"/>
                </a:solidFill>
                <a:hlinkClick r:id="rId2"/>
              </a:rPr>
              <a:t>https://ftp.pwg.org/pub/pwg/informational/bp-ippaccounting10-20210205-5199.11.pdf</a:t>
            </a:r>
            <a:r>
              <a:rPr lang="en-US" dirty="0">
                <a:solidFill>
                  <a:schemeClr val="tx1"/>
                </a:solidFill>
              </a:rPr>
              <a:t> </a:t>
            </a: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20</a:t>
            </a:fld>
            <a:endParaRPr lang="en-US" dirty="0"/>
          </a:p>
        </p:txBody>
      </p:sp>
    </p:spTree>
    <p:extLst>
      <p:ext uri="{BB962C8B-B14F-4D97-AF65-F5344CB8AC3E}">
        <p14:creationId xmlns:p14="http://schemas.microsoft.com/office/powerpoint/2010/main" val="145232962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a:t>IPP Sample Code</a:t>
            </a:r>
            <a:endParaRPr lang="en-US" dirty="0"/>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21</a:t>
            </a:fld>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72C2-7973-6F4E-9EEB-AFFC631BDC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400000">
            <a:off x="2596210" y="-761908"/>
            <a:ext cx="3951580" cy="8668351"/>
          </a:xfrm>
          <a:prstGeom prst="rect">
            <a:avLst/>
          </a:prstGeom>
        </p:spPr>
      </p:pic>
      <p:sp>
        <p:nvSpPr>
          <p:cNvPr id="192" name="Shape 192"/>
          <p:cNvSpPr>
            <a:spLocks noGrp="1"/>
          </p:cNvSpPr>
          <p:nvPr>
            <p:ph type="title"/>
          </p:nvPr>
        </p:nvSpPr>
        <p:spPr>
          <a:prstGeom prst="rect">
            <a:avLst/>
          </a:prstGeom>
        </p:spPr>
        <p:txBody>
          <a:bodyPr/>
          <a:lstStyle/>
          <a:p>
            <a:r>
              <a:t>Work In Progress</a:t>
            </a:r>
          </a:p>
        </p:txBody>
      </p:sp>
      <p:sp>
        <p:nvSpPr>
          <p:cNvPr id="194" name="Shape 194"/>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95" name="Shape 195"/>
          <p:cNvSpPr/>
          <p:nvPr/>
        </p:nvSpPr>
        <p:spPr>
          <a:xfrm>
            <a:off x="5461000" y="5791200"/>
            <a:ext cx="1524000" cy="381000"/>
          </a:xfrm>
          <a:prstGeom prst="roundRect">
            <a:avLst>
              <a:gd name="adj" fmla="val 21180"/>
            </a:avLst>
          </a:prstGeom>
          <a:gradFill>
            <a:gsLst>
              <a:gs pos="0">
                <a:srgbClr val="FFA941"/>
              </a:gs>
              <a:gs pos="100000">
                <a:srgbClr val="D96C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Prototyped</a:t>
            </a:r>
          </a:p>
        </p:txBody>
      </p:sp>
      <p:sp>
        <p:nvSpPr>
          <p:cNvPr id="196" name="Shape 196"/>
          <p:cNvSpPr/>
          <p:nvPr/>
        </p:nvSpPr>
        <p:spPr>
          <a:xfrm>
            <a:off x="7112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97" name="Shape 197"/>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98" name="Shape 198"/>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Planned</a:t>
            </a:r>
          </a:p>
        </p:txBody>
      </p:sp>
      <p:sp>
        <p:nvSpPr>
          <p:cNvPr id="11" name="Shape 334">
            <a:extLst>
              <a:ext uri="{FF2B5EF4-FFF2-40B4-BE49-F238E27FC236}">
                <a16:creationId xmlns:a16="http://schemas.microsoft.com/office/drawing/2014/main" id="{6575D908-4312-7C4E-B7C9-2E2222B66132}"/>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a:t>
            </a:r>
            <a:r>
              <a:rPr dirty="0" err="1"/>
              <a:t>Sukert</a:t>
            </a:r>
            <a:endParaRPr dirty="0"/>
          </a:p>
        </p:txBody>
      </p:sp>
    </p:spTree>
    <p:extLst>
      <p:ext uri="{BB962C8B-B14F-4D97-AF65-F5344CB8AC3E}">
        <p14:creationId xmlns:p14="http://schemas.microsoft.com/office/powerpoint/2010/main" val="398060931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Tree>
    <p:extLst>
      <p:ext uri="{BB962C8B-B14F-4D97-AF65-F5344CB8AC3E}">
        <p14:creationId xmlns:p14="http://schemas.microsoft.com/office/powerpoint/2010/main" val="424204215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lnSpcReduction="10000"/>
          </a:bodyPr>
          <a:lstStyle/>
          <a:p>
            <a:r>
              <a:rPr lang="en-US" dirty="0"/>
              <a:t>IDS Charter updated to reflect development of HCD Security Guidelines by Ira</a:t>
            </a:r>
          </a:p>
          <a:p>
            <a:r>
              <a:rPr lang="en-US" dirty="0"/>
              <a:t>Focus now is on Common Criteria HCD Protection Profiles (PPs), HCD Security Guidelines and Hardcopy Device security standards</a:t>
            </a:r>
          </a:p>
          <a:p>
            <a:pPr lvl="1"/>
            <a:r>
              <a:rPr lang="en-US" dirty="0"/>
              <a:t>IDS Charter updated to focus the IDS WG on outreach with standards bodies involved in HCD security issues.</a:t>
            </a:r>
          </a:p>
          <a:p>
            <a:pPr lvl="2">
              <a:spcAft>
                <a:spcPts val="600"/>
              </a:spcAft>
            </a:pPr>
            <a:r>
              <a:rPr lang="en-US" dirty="0"/>
              <a:t>Contributing to the development of Hardcopy Device collaborative PP (</a:t>
            </a:r>
            <a:r>
              <a:rPr lang="en-US" dirty="0" err="1"/>
              <a:t>cPP</a:t>
            </a:r>
            <a:r>
              <a:rPr lang="en-US" dirty="0"/>
              <a:t>) / Supporting Document (SD)</a:t>
            </a:r>
          </a:p>
          <a:p>
            <a:pPr lvl="2">
              <a:spcAft>
                <a:spcPts val="600"/>
              </a:spcAft>
            </a:pPr>
            <a:r>
              <a:rPr lang="en-US" dirty="0"/>
              <a:t>Looking at initiating interface with other standards efforts related to hardcopy devices</a:t>
            </a:r>
          </a:p>
          <a:p>
            <a:pPr lvl="1">
              <a:spcBef>
                <a:spcPts val="1200"/>
              </a:spcBef>
            </a:pPr>
            <a:r>
              <a:rPr lang="en-US" dirty="0"/>
              <a:t>IDS Meetings</a:t>
            </a:r>
          </a:p>
          <a:p>
            <a:pPr lvl="2">
              <a:spcBef>
                <a:spcPts val="1200"/>
              </a:spcBef>
            </a:pPr>
            <a:r>
              <a:rPr lang="en-US" dirty="0"/>
              <a:t>Since last IDS F2F on Feb 10</a:t>
            </a:r>
            <a:r>
              <a:rPr lang="en-US" baseline="30000" dirty="0"/>
              <a:t>th</a:t>
            </a:r>
            <a:r>
              <a:rPr lang="en-US" dirty="0"/>
              <a:t>, IDS Meetings held on Feb 18</a:t>
            </a:r>
            <a:r>
              <a:rPr lang="en-US" baseline="30000" dirty="0"/>
              <a:t>th</a:t>
            </a:r>
            <a:r>
              <a:rPr lang="en-US" dirty="0"/>
              <a:t>, Mar 4</a:t>
            </a:r>
            <a:r>
              <a:rPr lang="en-US" baseline="30000" dirty="0"/>
              <a:t>th</a:t>
            </a:r>
            <a:r>
              <a:rPr lang="en-US" dirty="0"/>
              <a:t> &amp; 18</a:t>
            </a:r>
            <a:r>
              <a:rPr lang="en-US" baseline="30000" dirty="0"/>
              <a:t>th</a:t>
            </a:r>
            <a:r>
              <a:rPr lang="en-US" dirty="0"/>
              <a:t> and Apr 1</a:t>
            </a:r>
            <a:r>
              <a:rPr lang="en-US" baseline="30000" dirty="0"/>
              <a:t>st</a:t>
            </a:r>
            <a:r>
              <a:rPr lang="en-US" dirty="0"/>
              <a:t>, 15</a:t>
            </a:r>
            <a:r>
              <a:rPr lang="en-US" baseline="30000" dirty="0"/>
              <a:t>th</a:t>
            </a:r>
            <a:r>
              <a:rPr lang="en-US" dirty="0"/>
              <a:t> and 29</a:t>
            </a:r>
            <a:r>
              <a:rPr lang="en-US" baseline="30000" dirty="0"/>
              <a:t>th</a:t>
            </a:r>
            <a:r>
              <a:rPr lang="en-US" dirty="0"/>
              <a:t> </a:t>
            </a:r>
          </a:p>
          <a:p>
            <a:pPr lvl="2">
              <a:spcBef>
                <a:spcPts val="1200"/>
              </a:spcBef>
            </a:pPr>
            <a:r>
              <a:rPr lang="en-US" dirty="0"/>
              <a:t>Next IDS Meeting tentatively scheduled for May 27</a:t>
            </a:r>
            <a:r>
              <a:rPr lang="en-US" baseline="30000" dirty="0"/>
              <a:t>th</a:t>
            </a: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270579337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62500" lnSpcReduction="20000"/>
          </a:bodyPr>
          <a:lstStyle/>
          <a:p>
            <a:r>
              <a:rPr lang="en-US" sz="3200" dirty="0"/>
              <a:t>IDS focus is now on Common Criteria HCD Protection Profiles and other HCD-related Security Standards</a:t>
            </a:r>
          </a:p>
          <a:p>
            <a:pPr lvl="1">
              <a:spcBef>
                <a:spcPts val="1200"/>
              </a:spcBef>
            </a:pPr>
            <a:r>
              <a:rPr lang="en-US" sz="2900" dirty="0"/>
              <a:t>HCD international Technical Committee (</a:t>
            </a:r>
            <a:r>
              <a:rPr lang="en-US" sz="2900" dirty="0" err="1"/>
              <a:t>iTC</a:t>
            </a:r>
            <a:r>
              <a:rPr lang="en-US" sz="2900" dirty="0"/>
              <a:t>) Meetings:</a:t>
            </a:r>
          </a:p>
          <a:p>
            <a:pPr lvl="2"/>
            <a:r>
              <a:rPr lang="en-US" sz="2900" dirty="0"/>
              <a:t>HCD </a:t>
            </a:r>
            <a:r>
              <a:rPr lang="en-US" sz="2900" dirty="0" err="1"/>
              <a:t>iTC</a:t>
            </a:r>
            <a:r>
              <a:rPr lang="en-US" sz="2900" dirty="0"/>
              <a:t> holds weekly HCD </a:t>
            </a:r>
            <a:r>
              <a:rPr lang="en-US" sz="2900" dirty="0" err="1"/>
              <a:t>iTC</a:t>
            </a:r>
            <a:r>
              <a:rPr lang="en-US" sz="2900" dirty="0"/>
              <a:t> Meetings; goal is to develop, review and publish an HCD </a:t>
            </a:r>
            <a:r>
              <a:rPr lang="en-US" sz="2900" dirty="0" err="1"/>
              <a:t>cPP</a:t>
            </a:r>
            <a:r>
              <a:rPr lang="en-US" sz="2900" dirty="0"/>
              <a:t>/SD v1.0 by 1Q 2022</a:t>
            </a:r>
          </a:p>
          <a:p>
            <a:pPr lvl="2"/>
            <a:r>
              <a:rPr lang="en-US" sz="2900" dirty="0"/>
              <a:t>Will discuss the results of the weekly HCD </a:t>
            </a:r>
            <a:r>
              <a:rPr lang="en-US" sz="2900" dirty="0" err="1"/>
              <a:t>iTC</a:t>
            </a:r>
            <a:r>
              <a:rPr lang="en-US" sz="2900" dirty="0"/>
              <a:t> Meetings held since last IDS F2F in Feb 2021 and the current HCD </a:t>
            </a:r>
            <a:r>
              <a:rPr lang="en-US" sz="2900" dirty="0" err="1"/>
              <a:t>cPP</a:t>
            </a:r>
            <a:r>
              <a:rPr lang="en-US" sz="2900" dirty="0"/>
              <a:t>/SD v1.0 status at the IDS F2F Session on Thursday May 6</a:t>
            </a:r>
            <a:r>
              <a:rPr lang="en-US" sz="2900" baseline="30000" dirty="0"/>
              <a:t>th</a:t>
            </a:r>
            <a:r>
              <a:rPr lang="en-US" sz="2900" dirty="0"/>
              <a:t> </a:t>
            </a:r>
          </a:p>
          <a:p>
            <a:pPr>
              <a:spcBef>
                <a:spcPts val="1200"/>
              </a:spcBef>
            </a:pPr>
            <a:r>
              <a:rPr lang="en-US" sz="3200" dirty="0"/>
              <a:t>Developing HCD Security Guidelines to provide guidance on current HCD security technology and security issues</a:t>
            </a:r>
          </a:p>
          <a:p>
            <a:pPr lvl="1">
              <a:spcBef>
                <a:spcPts val="1200"/>
              </a:spcBef>
            </a:pPr>
            <a:r>
              <a:rPr lang="en-US" sz="2900" dirty="0"/>
              <a:t>Will review the latest status at the IDS F2F session</a:t>
            </a:r>
          </a:p>
          <a:p>
            <a:pPr>
              <a:spcBef>
                <a:spcPts val="1200"/>
              </a:spcBef>
            </a:pPr>
            <a:r>
              <a:rPr lang="en-US" sz="3200" dirty="0"/>
              <a:t>IDS Session will also review current status of HCD-related standards efforts of the Trusted Computing Group (TCG), Internet Engineering Task Force (IETF) and Linux Foundation</a:t>
            </a:r>
          </a:p>
          <a:p>
            <a:pPr lvl="1">
              <a:spcBef>
                <a:spcPts val="1200"/>
              </a:spcBef>
            </a:pPr>
            <a:endParaRPr lang="en-US" sz="2300" dirty="0"/>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27</a:t>
            </a:fld>
            <a:endParaRPr lang="en-US" dirty="0"/>
          </a:p>
        </p:txBody>
      </p:sp>
    </p:spTree>
    <p:extLst>
      <p:ext uri="{BB962C8B-B14F-4D97-AF65-F5344CB8AC3E}">
        <p14:creationId xmlns:p14="http://schemas.microsoft.com/office/powerpoint/2010/main" val="403825565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18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a:t>
            </a:r>
            <a:r>
              <a:rPr lang="en-US" sz="984" dirty="0"/>
              <a:t>2021</a:t>
            </a:r>
            <a:r>
              <a:rPr sz="984" dirty="0"/>
              <a:t>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3"/>
              </a:rPr>
              <a:t>https://www.pwg.org/ids/</a:t>
            </a:r>
            <a:r>
              <a:rPr lang="en-US" dirty="0"/>
              <a:t> </a:t>
            </a:r>
          </a:p>
          <a:p>
            <a:r>
              <a:rPr lang="en-US" dirty="0"/>
              <a:t>Subscribe to the IDS mailing list </a:t>
            </a:r>
          </a:p>
          <a:p>
            <a:pPr lvl="1"/>
            <a:r>
              <a:rPr lang="en-US" u="sng" dirty="0">
                <a:hlinkClick r:id="rId4"/>
              </a:rPr>
              <a:t>https://www.pwg.org/mailman/listinfo/ids</a:t>
            </a:r>
          </a:p>
          <a:p>
            <a:r>
              <a:rPr lang="en-US" dirty="0"/>
              <a:t>IDS WG holds bi-weekly meetings via WebEx announced on the IDS mailing list</a:t>
            </a:r>
          </a:p>
          <a:p>
            <a:pPr lvl="1"/>
            <a:r>
              <a:rPr lang="en-US" dirty="0"/>
              <a:t>Next meeting is scheduled for Thursday, May 27, 2021 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Tree>
    <p:extLst>
      <p:ext uri="{BB962C8B-B14F-4D97-AF65-F5344CB8AC3E}">
        <p14:creationId xmlns:p14="http://schemas.microsoft.com/office/powerpoint/2010/main" val="241284300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t>Paul Tykodi (TCS), Ira McDonald (High North)</a:t>
            </a:r>
          </a:p>
        </p:txBody>
      </p:sp>
    </p:spTree>
    <p:extLst>
      <p:ext uri="{BB962C8B-B14F-4D97-AF65-F5344CB8AC3E}">
        <p14:creationId xmlns:p14="http://schemas.microsoft.com/office/powerpoint/2010/main" val="24921311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69"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0"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71" name="Copyright © 2021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2021 The Printer Working Group. All rights reserved. The IPP Everywhere and PWG logos are trademarks of the IEEE-ISTO.</a:t>
            </a:r>
          </a:p>
        </p:txBody>
      </p:sp>
      <p:sp>
        <p:nvSpPr>
          <p:cNvPr id="72"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73" name="Internet Printing Protocol Workgroup"/>
          <p:cNvSpPr txBox="1">
            <a:spLocks noGrp="1"/>
          </p:cNvSpPr>
          <p:nvPr>
            <p:ph type="title"/>
          </p:nvPr>
        </p:nvSpPr>
        <p:spPr>
          <a:prstGeom prst="rect">
            <a:avLst/>
          </a:prstGeom>
        </p:spPr>
        <p:txBody>
          <a:bodyPr/>
          <a:lstStyle/>
          <a:p>
            <a:r>
              <a:t>Internet Printing Protocol Workgroup</a:t>
            </a:r>
          </a:p>
        </p:txBody>
      </p:sp>
      <p:sp>
        <p:nvSpPr>
          <p:cNvPr id="74" name="The Internet Printing Protocol (IPP) workgroup is chartered with the development of IPP and the maintenance of various SNMP MIBs…"/>
          <p:cNvSpPr txBox="1">
            <a:spLocks noGrp="1"/>
          </p:cNvSpPr>
          <p:nvPr>
            <p:ph type="body" idx="1"/>
          </p:nvPr>
        </p:nvSpPr>
        <p:spPr>
          <a:prstGeom prst="rect">
            <a:avLst/>
          </a:prstGeom>
        </p:spPr>
        <p:txBody>
          <a:bodyPr/>
          <a:lstStyle/>
          <a:p>
            <a:r>
              <a:t>The Internet Printing Protocol (IPP) workgroup is chartered with the development of IPP and the maintenance of various SNMP MIBs</a:t>
            </a:r>
          </a:p>
          <a:p>
            <a:pPr lvl="1"/>
            <a:r>
              <a:rPr u="sng">
                <a:solidFill>
                  <a:srgbClr val="0000FF"/>
                </a:solidFill>
                <a:uFill>
                  <a:solidFill>
                    <a:srgbClr val="0000FF"/>
                  </a:solidFill>
                </a:uFill>
                <a:hlinkClick r:id="rId3"/>
              </a:rPr>
              <a:t>https://www.pwg.org/ipp/</a:t>
            </a:r>
          </a:p>
          <a:p>
            <a:r>
              <a:t>IPP WG holds bi-weekly phone conferences announced on the IPP mailing list</a:t>
            </a:r>
          </a:p>
          <a:p>
            <a:pPr lvl="1"/>
            <a:r>
              <a:t>Next conference calls scheduled for Thursday, May 20, 2021 and June 3, 2021 at 3pm ET</a:t>
            </a:r>
          </a:p>
          <a:p>
            <a:r>
              <a:t>IPP WG Co-Chairs:</a:t>
            </a:r>
          </a:p>
          <a:p>
            <a:pPr lvl="1"/>
            <a:r>
              <a:t>Paul Tykodi (TCS)</a:t>
            </a:r>
          </a:p>
          <a:p>
            <a:pPr lvl="1"/>
            <a:r>
              <a:t>Ira McDonald (High North)</a:t>
            </a:r>
          </a:p>
          <a:p>
            <a:r>
              <a:t>IPP WG Secretary:</a:t>
            </a:r>
          </a:p>
          <a:p>
            <a:pPr lvl="1"/>
            <a:r>
              <a:t>Michael Sweet (Lakeside Robotics)</a:t>
            </a:r>
          </a:p>
        </p:txBody>
      </p:sp>
      <p:sp>
        <p:nvSpPr>
          <p:cNvPr id="75"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78"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9"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0" name="Copyright © 2021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2021 The Printer Working Group. All rights reserved. The IPP Everywhere and PWG logos are trademarks of the IEEE-ISTO.</a:t>
            </a:r>
          </a:p>
        </p:txBody>
      </p:sp>
      <p:sp>
        <p:nvSpPr>
          <p:cNvPr id="81"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82" name="Internet Printing Protocol Workgroup"/>
          <p:cNvSpPr txBox="1">
            <a:spLocks noGrp="1"/>
          </p:cNvSpPr>
          <p:nvPr>
            <p:ph type="title"/>
          </p:nvPr>
        </p:nvSpPr>
        <p:spPr>
          <a:prstGeom prst="rect">
            <a:avLst/>
          </a:prstGeom>
        </p:spPr>
        <p:txBody>
          <a:bodyPr/>
          <a:lstStyle/>
          <a:p>
            <a:r>
              <a:t>Internet Printing Protocol Workgroup</a:t>
            </a:r>
          </a:p>
        </p:txBody>
      </p:sp>
      <p:sp>
        <p:nvSpPr>
          <p:cNvPr id="83" name="Documents in development:…"/>
          <p:cNvSpPr txBox="1">
            <a:spLocks noGrp="1"/>
          </p:cNvSpPr>
          <p:nvPr>
            <p:ph type="body" idx="1"/>
          </p:nvPr>
        </p:nvSpPr>
        <p:spPr>
          <a:prstGeom prst="rect">
            <a:avLst/>
          </a:prstGeom>
        </p:spPr>
        <p:txBody>
          <a:bodyPr/>
          <a:lstStyle/>
          <a:p>
            <a:r>
              <a:t>Documents in development:</a:t>
            </a:r>
          </a:p>
          <a:p>
            <a:pPr lvl="1"/>
            <a:r>
              <a:t>IPP/2.0 Fourth Edition, IPP Driverless Printing Extensions v2.0, IPP Encrypted Jobs and Documents v1.0, IPP Enterprise Printing Extensions v2.0, IPP Finishings v3.0, IPP Production Printing Extensions v2.0 </a:t>
            </a:r>
          </a:p>
          <a:p>
            <a:r>
              <a:t>Recently published:</a:t>
            </a:r>
          </a:p>
          <a:p>
            <a:pPr lvl="1"/>
            <a:r>
              <a:t>PWG 5199.11-2021: Job Accounting with IPP v1.0</a:t>
            </a:r>
          </a:p>
          <a:p>
            <a:r>
              <a:t>Up-to-date pending IANA registrations online:</a:t>
            </a:r>
          </a:p>
          <a:p>
            <a:pPr lvl="1"/>
            <a:r>
              <a:rPr u="sng">
                <a:solidFill>
                  <a:srgbClr val="0000FF"/>
                </a:solidFill>
                <a:uFill>
                  <a:solidFill>
                    <a:srgbClr val="0000FF"/>
                  </a:solidFill>
                </a:uFill>
                <a:hlinkClick r:id="rId3"/>
              </a:rPr>
              <a:t>https://www.pwg.org/ipp/ipp-registrations.xml</a:t>
            </a:r>
          </a:p>
          <a:p>
            <a:r>
              <a:t>IPP Everywhere Printer Self-Certifications:</a:t>
            </a:r>
          </a:p>
          <a:p>
            <a:pPr lvl="1"/>
            <a:r>
              <a:rPr u="sng">
                <a:solidFill>
                  <a:srgbClr val="0000FF"/>
                </a:solidFill>
                <a:uFill>
                  <a:solidFill>
                    <a:srgbClr val="0000FF"/>
                  </a:solidFill>
                </a:uFill>
                <a:hlinkClick r:id="rId4"/>
              </a:rPr>
              <a:t>https://www.pwg.org/printers</a:t>
            </a:r>
          </a:p>
          <a:p>
            <a:pPr lvl="1"/>
            <a:r>
              <a:rPr u="sng">
                <a:solidFill>
                  <a:srgbClr val="0000FF"/>
                </a:solidFill>
                <a:uFill>
                  <a:solidFill>
                    <a:srgbClr val="0000FF"/>
                  </a:solidFill>
                </a:uFill>
                <a:hlinkClick r:id="rId5"/>
              </a:rPr>
              <a:t>https://github.com/istopwg/ippeveselfcert</a:t>
            </a:r>
          </a:p>
          <a:p>
            <a:r>
              <a:t>IPP Sample Code:</a:t>
            </a:r>
          </a:p>
          <a:p>
            <a:pPr lvl="1"/>
            <a:r>
              <a:rPr u="sng">
                <a:solidFill>
                  <a:srgbClr val="0000FF"/>
                </a:solidFill>
                <a:uFill>
                  <a:solidFill>
                    <a:srgbClr val="0000FF"/>
                  </a:solidFill>
                </a:uFill>
                <a:hlinkClick r:id="rId6"/>
              </a:rPr>
              <a:t>https://github.com/istopwg/ippsample</a:t>
            </a:r>
          </a:p>
        </p:txBody>
      </p:sp>
      <p:sp>
        <p:nvSpPr>
          <p:cNvPr id="84"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t>Liaison Status</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900" dirty="0"/>
              <a:t>Linux Foundation OpenPrinting</a:t>
            </a:r>
            <a:endParaRPr sz="2900"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a:bodyPr>
          <a:lstStyle/>
          <a:p>
            <a:pPr marL="40640" lvl="0" indent="0">
              <a:buNone/>
            </a:pPr>
            <a:endParaRPr lang="en-US" b="1" dirty="0"/>
          </a:p>
          <a:p>
            <a:pPr marL="40640" lvl="0" indent="0">
              <a:buNone/>
            </a:pPr>
            <a:endParaRPr lang="en-US" b="1" dirty="0"/>
          </a:p>
          <a:p>
            <a:pPr marL="40640" lvl="0" indent="0" algn="ctr">
              <a:buNone/>
            </a:pPr>
            <a:r>
              <a:rPr lang="en-US" b="1" dirty="0"/>
              <a:t>Covered in OpenPrinting Plenary and other sessions later today and tomorrow.</a:t>
            </a:r>
            <a:endParaRPr lang="en-US" sz="1600" b="1"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33</a:t>
            </a:fld>
            <a:endParaRPr/>
          </a:p>
        </p:txBody>
      </p:sp>
    </p:spTree>
    <p:extLst>
      <p:ext uri="{BB962C8B-B14F-4D97-AF65-F5344CB8AC3E}">
        <p14:creationId xmlns:p14="http://schemas.microsoft.com/office/powerpoint/2010/main" val="66792160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Mopria liaison to PWG : Michael </a:t>
            </a:r>
            <a:r>
              <a:rPr lang="en-US" dirty="0" err="1"/>
              <a:t>Rhines</a:t>
            </a:r>
            <a:r>
              <a:rPr lang="en-US" dirty="0"/>
              <a:t> (Qualcomm)</a:t>
            </a:r>
          </a:p>
          <a:p>
            <a:endParaRPr lang="en-US" dirty="0"/>
          </a:p>
          <a:p>
            <a:r>
              <a:rPr lang="en-US" dirty="0"/>
              <a:t>New 2-year liaison agreement signed April 3, 2020</a:t>
            </a:r>
          </a:p>
          <a:p>
            <a:endParaRPr lang="en-US" dirty="0"/>
          </a:p>
          <a:p>
            <a:r>
              <a:rPr lang="en-US" dirty="0"/>
              <a:t>PWG Chair presented at the November 2020 Mopria Member Meeting</a:t>
            </a:r>
          </a:p>
          <a:p>
            <a:endParaRPr lang="en-US" dirty="0"/>
          </a:p>
          <a:p>
            <a:r>
              <a:rPr lang="en-US" dirty="0"/>
              <a:t>Continuing email discussions concerning "client-info" as a proposed successor to "document-format-details"</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34</a:t>
            </a:fld>
            <a:endParaRPr/>
          </a:p>
        </p:txBody>
      </p:sp>
    </p:spTree>
    <p:extLst>
      <p:ext uri="{BB962C8B-B14F-4D97-AF65-F5344CB8AC3E}">
        <p14:creationId xmlns:p14="http://schemas.microsoft.com/office/powerpoint/2010/main" val="118338403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DRUPA Virtual Presentation - 2021</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fontScale="92500" lnSpcReduction="20000"/>
          </a:bodyPr>
          <a:lstStyle/>
          <a:p>
            <a:r>
              <a:rPr lang="en-US" b="1" dirty="0"/>
              <a:t>Virtual DRUPA Presentations </a:t>
            </a:r>
            <a:r>
              <a:rPr lang="en-US" dirty="0"/>
              <a:t>– April 20</a:t>
            </a:r>
            <a:r>
              <a:rPr lang="en-US" baseline="30000" dirty="0"/>
              <a:t>th</a:t>
            </a:r>
            <a:r>
              <a:rPr lang="en-US" dirty="0"/>
              <a:t> to 23</a:t>
            </a:r>
            <a:r>
              <a:rPr lang="en-US" baseline="30000" dirty="0"/>
              <a:t>rd</a:t>
            </a:r>
            <a:r>
              <a:rPr lang="en-US" dirty="0"/>
              <a:t> 2021</a:t>
            </a:r>
          </a:p>
          <a:p>
            <a:pPr lvl="1"/>
            <a:r>
              <a:rPr lang="en-US" dirty="0"/>
              <a:t>Description of PWG Presentation - </a:t>
            </a:r>
            <a:r>
              <a:rPr lang="en-US" dirty="0">
                <a:hlinkClick r:id="rId2"/>
              </a:rPr>
              <a:t>https://events.drupa.de/en/event/id-3d-printing-within-an-industry-4-0-context</a:t>
            </a:r>
            <a:endParaRPr lang="en-US" dirty="0"/>
          </a:p>
          <a:p>
            <a:pPr lvl="1"/>
            <a:endParaRPr lang="en-US" dirty="0"/>
          </a:p>
          <a:p>
            <a:pPr lvl="1"/>
            <a:r>
              <a:rPr lang="en-US" dirty="0"/>
              <a:t>Presentation focused on the role of standards within the Additive Manufacturing ecosystem over the next 5 to 10 years</a:t>
            </a:r>
          </a:p>
          <a:p>
            <a:pPr lvl="1"/>
            <a:endParaRPr lang="en-US" sz="1400" dirty="0"/>
          </a:p>
          <a:p>
            <a:pPr lvl="1"/>
            <a:r>
              <a:rPr lang="en-US" b="1" dirty="0"/>
              <a:t>Presentation sponsored by VDMA </a:t>
            </a:r>
            <a:r>
              <a:rPr lang="en-US" dirty="0"/>
              <a:t>(</a:t>
            </a:r>
            <a:r>
              <a:rPr lang="de-DE" sz="1700" b="0" i="1" dirty="0">
                <a:solidFill>
                  <a:srgbClr val="202124"/>
                </a:solidFill>
                <a:effectLst/>
                <a:latin typeface="Verdana" panose="020B0604030504040204" pitchFamily="34" charset="0"/>
                <a:ea typeface="Verdana" panose="020B0604030504040204" pitchFamily="34" charset="0"/>
              </a:rPr>
              <a:t>Verband Deutscher Maschinen- und Anlagenbau</a:t>
            </a:r>
            <a:r>
              <a:rPr lang="de-DE" b="0" i="0" dirty="0">
                <a:solidFill>
                  <a:srgbClr val="202124"/>
                </a:solidFill>
                <a:effectLst/>
                <a:latin typeface="Verdana" panose="020B0604030504040204" pitchFamily="34" charset="0"/>
                <a:ea typeface="Verdana" panose="020B0604030504040204" pitchFamily="34" charset="0"/>
              </a:rPr>
              <a:t>) </a:t>
            </a:r>
            <a:r>
              <a:rPr lang="en-US" sz="1600" b="0" i="0" dirty="0">
                <a:solidFill>
                  <a:srgbClr val="4D5156"/>
                </a:solidFill>
                <a:effectLst/>
              </a:rPr>
              <a:t>” The Mechanical Engineering Industry Association has its headquarters in Frankfurt am Main, Germany, and represents around 3,200 members, making it the largest industry association in Europe.” </a:t>
            </a:r>
            <a:r>
              <a:rPr lang="en-US" sz="1700" b="0" i="0" dirty="0">
                <a:solidFill>
                  <a:srgbClr val="4D5156"/>
                </a:solidFill>
                <a:effectLst/>
              </a:rPr>
              <a:t>- </a:t>
            </a:r>
            <a:r>
              <a:rPr lang="en-US" sz="1300" dirty="0">
                <a:solidFill>
                  <a:srgbClr val="4D5156"/>
                </a:solidFill>
              </a:rPr>
              <a:t>per </a:t>
            </a:r>
            <a:r>
              <a:rPr lang="en-US" sz="1300" b="0" i="0" dirty="0">
                <a:solidFill>
                  <a:srgbClr val="4D5156"/>
                </a:solidFill>
                <a:effectLst/>
              </a:rPr>
              <a:t>vdma.org web site</a:t>
            </a:r>
          </a:p>
          <a:p>
            <a:pPr lvl="1"/>
            <a:endParaRPr lang="en-US" dirty="0">
              <a:ea typeface="Verdana" panose="020B0604030504040204" pitchFamily="34" charset="0"/>
            </a:endParaRPr>
          </a:p>
          <a:p>
            <a:pPr lvl="2"/>
            <a:r>
              <a:rPr lang="en-US" sz="1700" dirty="0">
                <a:ea typeface="Verdana" panose="020B0604030504040204" pitchFamily="34" charset="0"/>
              </a:rPr>
              <a:t>AM working group within VDMA is sponsoring a machine communication standardization effort focused on:</a:t>
            </a:r>
          </a:p>
          <a:p>
            <a:pPr marL="955039" lvl="2" indent="0">
              <a:buNone/>
            </a:pPr>
            <a:r>
              <a:rPr lang="en-US" sz="1700" dirty="0">
                <a:ea typeface="Verdana" panose="020B0604030504040204" pitchFamily="34" charset="0"/>
              </a:rPr>
              <a:t>   </a:t>
            </a:r>
            <a:r>
              <a:rPr lang="en-US" sz="1700" b="1" dirty="0">
                <a:ea typeface="Verdana" panose="020B0604030504040204" pitchFamily="34" charset="0"/>
              </a:rPr>
              <a:t>OPC Foundation – Unified Architecture </a:t>
            </a:r>
          </a:p>
          <a:p>
            <a:pPr marL="955039" lvl="2" indent="0">
              <a:buNone/>
            </a:pPr>
            <a:r>
              <a:rPr lang="en-US" sz="1700" dirty="0">
                <a:ea typeface="Verdana" panose="020B0604030504040204" pitchFamily="34" charset="0"/>
              </a:rPr>
              <a:t>   </a:t>
            </a:r>
            <a:r>
              <a:rPr lang="en-US" sz="1700" dirty="0">
                <a:ea typeface="Verdana" panose="020B0604030504040204" pitchFamily="34" charset="0"/>
                <a:hlinkClick r:id="rId3"/>
              </a:rPr>
              <a:t>https://opcfoundation.org/about/opc-technologies/opc-ua/</a:t>
            </a:r>
            <a:endParaRPr lang="en-US" sz="1700" dirty="0">
              <a:ea typeface="Verdana" panose="020B0604030504040204" pitchFamily="34" charset="0"/>
            </a:endParaRPr>
          </a:p>
          <a:p>
            <a:pPr lvl="3"/>
            <a:endParaRPr lang="de-DE" sz="1800" u="sng" dirty="0">
              <a:solidFill>
                <a:srgbClr val="0000FF"/>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endParaRPr>
          </a:p>
          <a:p>
            <a:pPr lvl="3"/>
            <a:r>
              <a:rPr lang="de-DE" sz="1800" dirty="0">
                <a:solidFill>
                  <a:schemeClr val="tx1"/>
                </a:solidFill>
                <a:effectLst/>
                <a:latin typeface="Calibri" panose="020F0502020204030204" pitchFamily="34" charset="0"/>
                <a:ea typeface="Calibri" panose="020F0502020204030204" pitchFamily="34" charset="0"/>
              </a:rPr>
              <a:t>VDMA AM Project Description: - </a:t>
            </a:r>
            <a:r>
              <a:rPr lang="de-DE" sz="1800" dirty="0">
                <a:solidFill>
                  <a:srgbClr val="0000FF"/>
                </a:solidFill>
                <a:effectLst/>
                <a:latin typeface="Calibri" panose="020F0502020204030204" pitchFamily="34" charset="0"/>
                <a:ea typeface="Calibri" panose="020F0502020204030204" pitchFamily="34" charset="0"/>
              </a:rPr>
              <a:t> </a:t>
            </a:r>
            <a:r>
              <a:rPr lang="de-DE" sz="1800" u="sng" dirty="0">
                <a:solidFill>
                  <a:srgbClr val="0000FF"/>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https://am.vdma.org/viewer/-/v2article/render/60005595</a:t>
            </a:r>
            <a:endParaRPr lang="en-US" sz="1800" dirty="0">
              <a:effectLst/>
              <a:latin typeface="Calibri" panose="020F0502020204030204" pitchFamily="34" charset="0"/>
              <a:ea typeface="Calibri" panose="020F0502020204030204" pitchFamily="34" charset="0"/>
            </a:endParaRPr>
          </a:p>
          <a:p>
            <a:pPr marL="1412239" lvl="3" indent="0">
              <a:buNone/>
            </a:pPr>
            <a:r>
              <a:rPr lang="en-US" dirty="0">
                <a:ea typeface="Verdana" panose="020B0604030504040204" pitchFamily="34" charset="0"/>
              </a:rPr>
              <a:t> </a:t>
            </a:r>
          </a:p>
          <a:p>
            <a:pPr lvl="1"/>
            <a:endParaRPr lang="en-US" dirty="0"/>
          </a:p>
          <a:p>
            <a:pPr lvl="1"/>
            <a:endParaRPr lang="en-US" dirty="0"/>
          </a:p>
          <a:p>
            <a:pPr marL="40640" indent="0">
              <a:buNone/>
            </a:pPr>
            <a:endParaRPr lang="en-US" dirty="0"/>
          </a:p>
          <a:p>
            <a:pPr lvl="2"/>
            <a:endParaRPr lang="en-US" sz="1500" dirty="0"/>
          </a:p>
          <a:p>
            <a:pPr lvl="2"/>
            <a:endParaRPr lang="en-US" dirty="0"/>
          </a:p>
          <a:p>
            <a:pPr marL="40640" indent="0">
              <a:buNone/>
            </a:pPr>
            <a:endParaRPr lang="en-US"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35</a:t>
            </a:fld>
            <a:endParaRPr/>
          </a:p>
        </p:txBody>
      </p:sp>
    </p:spTree>
    <p:extLst>
      <p:ext uri="{BB962C8B-B14F-4D97-AF65-F5344CB8AC3E}">
        <p14:creationId xmlns:p14="http://schemas.microsoft.com/office/powerpoint/2010/main" val="365608136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a:bodyPr>
          <a:lstStyle/>
          <a:p>
            <a:r>
              <a:rPr lang="en-US" sz="2000" dirty="0"/>
              <a:t>America Makes &amp; ANSI Additive Manufacturing Standardization Collaborative (AMSC) - </a:t>
            </a:r>
          </a:p>
          <a:p>
            <a:pPr lvl="1"/>
            <a:r>
              <a:rPr lang="en-US" sz="1600" u="sng" dirty="0">
                <a:hlinkClick r:id="rId2"/>
              </a:rPr>
              <a:t>https://www.ansi.org/standards-coordination/collaboratives-activities/additive-manufacturing-collaborative</a:t>
            </a:r>
            <a:r>
              <a:rPr lang="en-US" sz="1600" u="sng" dirty="0"/>
              <a:t>.</a:t>
            </a:r>
            <a:r>
              <a:rPr lang="en-US" sz="1600" dirty="0"/>
              <a:t> The IEEE-ISTO Printer Working Group is participating in the AMSC initiative.</a:t>
            </a:r>
          </a:p>
          <a:p>
            <a:pPr lvl="1"/>
            <a:endParaRPr lang="en-US" sz="1400" dirty="0"/>
          </a:p>
          <a:p>
            <a:r>
              <a:rPr lang="da-DK" sz="2000" dirty="0"/>
              <a:t>ASTM </a:t>
            </a:r>
            <a:r>
              <a:rPr lang="en-US" sz="2000" dirty="0"/>
              <a:t>Committee F42 on Additive Manufacturing Technologies -</a:t>
            </a:r>
            <a:endParaRPr lang="en-US" dirty="0"/>
          </a:p>
          <a:p>
            <a:pPr lvl="1"/>
            <a:r>
              <a:rPr lang="en-US" sz="1600" dirty="0">
                <a:hlinkClick r:id="rId3"/>
              </a:rPr>
              <a:t>https://www.astm.org/COMMITTEE/F42.htm</a:t>
            </a:r>
            <a:endParaRPr lang="en-US" sz="1600" dirty="0"/>
          </a:p>
          <a:p>
            <a:pPr marL="955039" lvl="2" indent="0">
              <a:buNone/>
            </a:pPr>
            <a:endParaRPr lang="en-US" sz="1400" dirty="0"/>
          </a:p>
          <a:p>
            <a:r>
              <a:rPr lang="da-DK" sz="2000" dirty="0"/>
              <a:t>INCITS Digital Manufacturing Technical Committee -</a:t>
            </a:r>
          </a:p>
          <a:p>
            <a:pPr lvl="1"/>
            <a:r>
              <a:rPr lang="da-DK" sz="1600" dirty="0">
                <a:hlinkClick r:id="rId4"/>
              </a:rPr>
              <a:t>https://www.incits.org/committees/digitalmanufacturing</a:t>
            </a:r>
            <a:endParaRPr lang="da-DK" sz="1600" dirty="0"/>
          </a:p>
          <a:p>
            <a:endParaRPr lang="da-DK" sz="1400" dirty="0"/>
          </a:p>
          <a:p>
            <a:r>
              <a:rPr lang="da-DK" sz="2000" dirty="0"/>
              <a:t>3MF Consortium -</a:t>
            </a:r>
          </a:p>
          <a:p>
            <a:pPr lvl="1"/>
            <a:r>
              <a:rPr lang="da-DK" sz="1600" dirty="0">
                <a:hlinkClick r:id="rId5"/>
              </a:rPr>
              <a:t>https://www.3mf.io</a:t>
            </a:r>
            <a:endParaRPr lang="da-DK" sz="1600" dirty="0"/>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36</a:t>
            </a:fld>
            <a:endParaRPr/>
          </a:p>
        </p:txBody>
      </p:sp>
    </p:spTree>
    <p:extLst>
      <p:ext uri="{BB962C8B-B14F-4D97-AF65-F5344CB8AC3E}">
        <p14:creationId xmlns:p14="http://schemas.microsoft.com/office/powerpoint/2010/main" val="378832745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37</a:t>
            </a:fld>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August 17-19 :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38</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lang="en-US" dirty="0"/>
              <a:t>Backup</a:t>
            </a:r>
            <a:endParaRPr dirty="0"/>
          </a:p>
        </p:txBody>
      </p:sp>
    </p:spTree>
    <p:extLst>
      <p:ext uri="{BB962C8B-B14F-4D97-AF65-F5344CB8AC3E}">
        <p14:creationId xmlns:p14="http://schemas.microsoft.com/office/powerpoint/2010/main" val="214372460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a:t> </a:t>
            </a:r>
            <a:endParaRPr lang="en-US" dirty="0"/>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Process v4.0 in development</a:t>
            </a:r>
          </a:p>
          <a:p>
            <a:pPr lvl="1"/>
            <a:r>
              <a:rPr lang="en-US" dirty="0"/>
              <a:t>New draft posted</a:t>
            </a:r>
          </a:p>
          <a:p>
            <a:pPr lvl="1"/>
            <a:r>
              <a:rPr lang="en-US" dirty="0"/>
              <a:t>Discussions ongoing</a:t>
            </a:r>
          </a:p>
          <a:p>
            <a:endParaRPr lang="en-US" dirty="0"/>
          </a:p>
          <a:p>
            <a:r>
              <a:rPr lang="en-US" dirty="0"/>
              <a:t>PWG Policy</a:t>
            </a:r>
          </a:p>
          <a:p>
            <a:pPr lvl="1"/>
            <a:r>
              <a:rPr lang="en-US" dirty="0"/>
              <a:t>PWG IPP Registry Policy : 2020-05-18</a:t>
            </a:r>
          </a:p>
          <a:p>
            <a:pPr lvl="1"/>
            <a:r>
              <a:rPr lang="en-US" dirty="0"/>
              <a:t>PWG Namespace Policy : 2020-07-20</a:t>
            </a:r>
          </a:p>
          <a:p>
            <a:pPr lvl="1"/>
            <a:r>
              <a:rPr lang="en-US" dirty="0"/>
              <a:t>PWG Press Release Review Policy: 2020-09-08</a:t>
            </a:r>
          </a:p>
          <a:p>
            <a:pPr lvl="1"/>
            <a:r>
              <a:rPr lang="en-US" dirty="0"/>
              <a:t>PWG Roles and Responsibilities Policy : 2020-09-24</a:t>
            </a:r>
          </a:p>
          <a:p>
            <a:pPr lvl="1"/>
            <a:r>
              <a:rPr lang="en-US" dirty="0"/>
              <a:t>PWG Antitrust Policy : 2021-02-01</a:t>
            </a:r>
          </a:p>
          <a:p>
            <a:pPr lvl="1"/>
            <a:r>
              <a:rPr lang="en-US" dirty="0"/>
              <a:t>PWG Officer Elections : Draft in review</a:t>
            </a:r>
          </a:p>
          <a:p>
            <a:pPr lvl="1"/>
            <a:r>
              <a:rPr lang="en-US" dirty="0"/>
              <a:t>PWG Network Infrastructure : Draft in review</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40</a:t>
            </a:fld>
            <a:endParaRPr lang="en-US" dirty="0"/>
          </a:p>
        </p:txBody>
      </p:sp>
    </p:spTree>
    <p:extLst>
      <p:ext uri="{BB962C8B-B14F-4D97-AF65-F5344CB8AC3E}">
        <p14:creationId xmlns:p14="http://schemas.microsoft.com/office/powerpoint/2010/main" val="22979609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40640"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40640"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60004</TotalTime>
  <Words>2413</Words>
  <Application>Microsoft Macintosh PowerPoint</Application>
  <PresentationFormat>On-screen Show (4:3)</PresentationFormat>
  <Paragraphs>376</Paragraphs>
  <Slides>40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Lucida Grande</vt:lpstr>
      <vt:lpstr>Verdana</vt:lpstr>
      <vt:lpstr>Wingdings</vt:lpstr>
      <vt:lpstr>White</vt:lpstr>
      <vt:lpstr> PWG May 2021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Agenda Overview – Day 4</vt:lpstr>
      <vt:lpstr>Steering Committee Updates</vt:lpstr>
      <vt:lpstr>Officers (2019-2021 Term)</vt:lpstr>
      <vt:lpstr>2021 Membership</vt:lpstr>
      <vt:lpstr>Thank You For Participating!</vt:lpstr>
      <vt:lpstr>Future Meeting Schedule</vt:lpstr>
      <vt:lpstr>IPP Everywhere™ Certified Printers</vt:lpstr>
      <vt:lpstr>Recently Approved</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Internet Printing Protocol Workgroup</vt:lpstr>
      <vt:lpstr>Internet Printing Protocol Workgroup</vt:lpstr>
      <vt:lpstr>Liaison Status</vt:lpstr>
      <vt:lpstr>Linux Foundation OpenPrinting</vt:lpstr>
      <vt:lpstr>Mopria</vt:lpstr>
      <vt:lpstr>DRUPA Virtual Presentation - 2021</vt:lpstr>
      <vt:lpstr>3D / Additive Manufacturing Liaisons</vt:lpstr>
      <vt:lpstr>Other Questions / Comments</vt:lpstr>
      <vt:lpstr>Next PWG Face-to-Face Meeting</vt:lpstr>
      <vt:lpstr>Backup</vt:lpstr>
      <vt:lpstr>Process Updates</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Face-to-Face Plenary Session - May 2021</dc:title>
  <dc:subject/>
  <dc:creator>Smith Kennedy (PWG Chair, HP Inc.)</dc:creator>
  <cp:keywords/>
  <dc:description/>
  <cp:lastModifiedBy>Kennedy, Smith (Wireless &amp; IPP Standards)</cp:lastModifiedBy>
  <cp:revision>651</cp:revision>
  <cp:lastPrinted>2019-08-28T15:37:14Z</cp:lastPrinted>
  <dcterms:modified xsi:type="dcterms:W3CDTF">2021-05-04T22:00:00Z</dcterms:modified>
  <cp:category/>
</cp:coreProperties>
</file>