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417" r:id="rId2"/>
    <p:sldId id="257" r:id="rId3"/>
    <p:sldId id="258" r:id="rId4"/>
    <p:sldId id="374" r:id="rId5"/>
    <p:sldId id="449" r:id="rId6"/>
    <p:sldId id="259" r:id="rId7"/>
    <p:sldId id="260" r:id="rId8"/>
    <p:sldId id="448" r:id="rId9"/>
    <p:sldId id="262" r:id="rId10"/>
    <p:sldId id="424" r:id="rId11"/>
    <p:sldId id="463" r:id="rId12"/>
    <p:sldId id="419" r:id="rId13"/>
    <p:sldId id="404" r:id="rId14"/>
    <p:sldId id="266" r:id="rId15"/>
    <p:sldId id="403" r:id="rId16"/>
    <p:sldId id="290" r:id="rId17"/>
    <p:sldId id="264" r:id="rId18"/>
    <p:sldId id="481" r:id="rId19"/>
    <p:sldId id="473" r:id="rId20"/>
    <p:sldId id="267" r:id="rId21"/>
    <p:sldId id="268" r:id="rId22"/>
    <p:sldId id="462" r:id="rId23"/>
    <p:sldId id="281" r:id="rId24"/>
    <p:sldId id="477" r:id="rId25"/>
    <p:sldId id="478" r:id="rId26"/>
    <p:sldId id="479" r:id="rId27"/>
    <p:sldId id="480" r:id="rId28"/>
    <p:sldId id="378" r:id="rId29"/>
    <p:sldId id="256" r:id="rId30"/>
    <p:sldId id="474" r:id="rId31"/>
    <p:sldId id="475" r:id="rId32"/>
    <p:sldId id="476" r:id="rId33"/>
    <p:sldId id="482" r:id="rId34"/>
    <p:sldId id="382" r:id="rId35"/>
    <p:sldId id="470" r:id="rId36"/>
    <p:sldId id="468" r:id="rId37"/>
    <p:sldId id="469" r:id="rId38"/>
    <p:sldId id="289" r:id="rId39"/>
    <p:sldId id="441" r:id="rId40"/>
    <p:sldId id="447" r:id="rId41"/>
    <p:sldId id="408" r:id="rId4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D000"/>
    <a:srgbClr val="00FF6C"/>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25"/>
    <p:restoredTop sz="95928"/>
  </p:normalViewPr>
  <p:slideViewPr>
    <p:cSldViewPr snapToGrid="0" snapToObjects="1">
      <p:cViewPr varScale="1">
        <p:scale>
          <a:sx n="114" d="100"/>
          <a:sy n="114" d="100"/>
        </p:scale>
        <p:origin x="1496" y="168"/>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2022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26" Type="http://schemas.openxmlformats.org/officeDocument/2006/relationships/image" Target="../media/image27.png"/><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emf"/><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tiff"/><Relationship Id="rId24" Type="http://schemas.openxmlformats.org/officeDocument/2006/relationships/image" Target="../media/image25.png"/><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ftp.pwg.org/pub/pwg/ipp/charter/ch-ipp-charter-20210409.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github.com/istopwg/ippregistr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hyperlink" Target="https://github.com/OpenPrinting/ghostscript-printer-app" TargetMode="External"/><Relationship Id="rId3" Type="http://schemas.openxmlformats.org/officeDocument/2006/relationships/hyperlink" Target="https://openprinting.github.io/cups-2.4.2/" TargetMode="External"/><Relationship Id="rId7" Type="http://schemas.openxmlformats.org/officeDocument/2006/relationships/hyperlink" Target="https://github.com/OpenPrinting/ps-printer-app" TargetMode="External"/><Relationship Id="rId2" Type="http://schemas.openxmlformats.org/officeDocument/2006/relationships/hyperlink" Target="https://developers.google.com/open-source/gsoc/timeline" TargetMode="External"/><Relationship Id="rId1" Type="http://schemas.openxmlformats.org/officeDocument/2006/relationships/slideLayout" Target="../slideLayouts/slideLayout2.xml"/><Relationship Id="rId6" Type="http://schemas.openxmlformats.org/officeDocument/2006/relationships/hyperlink" Target="https://github.com/michaelrsweet/lprint/releases/tag/v1.1.0" TargetMode="External"/><Relationship Id="rId11" Type="http://schemas.openxmlformats.org/officeDocument/2006/relationships/hyperlink" Target="https://github.com/OpenPrinting/pappl-retrofit" TargetMode="External"/><Relationship Id="rId5" Type="http://schemas.openxmlformats.org/officeDocument/2006/relationships/hyperlink" Target="https://github.com/michaelrsweet/pappl/releases/tag/v1.2.1" TargetMode="External"/><Relationship Id="rId10" Type="http://schemas.openxmlformats.org/officeDocument/2006/relationships/hyperlink" Target="https://github.com/OpenPrinting/hplip-printer-app" TargetMode="External"/><Relationship Id="rId4" Type="http://schemas.openxmlformats.org/officeDocument/2006/relationships/hyperlink" Target="https://github.com/OpenPrinting/cups-filters/releases/tag/1.28.15" TargetMode="External"/><Relationship Id="rId9" Type="http://schemas.openxmlformats.org/officeDocument/2006/relationships/hyperlink" Target="https://github.com/OpenPrinting/gutenprint-printer-app"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 Id="rId5" Type="http://schemas.openxmlformats.org/officeDocument/2006/relationships/hyperlink" Target="https://www.3mf.io/" TargetMode="External"/><Relationship Id="rId4" Type="http://schemas.openxmlformats.org/officeDocument/2006/relationships/hyperlink" Target="https://www.incits.org/committees/digitalmanufacturin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pdfa.org/3d-pdf-at-the-pdf-association/" TargetMode="External"/><Relationship Id="rId2" Type="http://schemas.openxmlformats.org/officeDocument/2006/relationships/hyperlink" Target="https://www.concrete.org/committees/directoryofcommittees/acommitteehome.aspx?committee_code=C0056400" TargetMode="External"/><Relationship Id="rId1" Type="http://schemas.openxmlformats.org/officeDocument/2006/relationships/slideLayout" Target="../slideLayouts/slideLayout2.xml"/><Relationship Id="rId5" Type="http://schemas.openxmlformats.org/officeDocument/2006/relationships/hyperlink" Target="https://www.vdma.org/events-trade-fairs/-/event/view/70649" TargetMode="External"/><Relationship Id="rId4" Type="http://schemas.openxmlformats.org/officeDocument/2006/relationships/hyperlink" Target="https://www.iso.org/committee/53674.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457200" y="3533388"/>
            <a:ext cx="8229600" cy="1270000"/>
          </a:xfrm>
          <a:prstGeom prst="rect">
            <a:avLst/>
          </a:prstGeom>
        </p:spPr>
        <p:txBody>
          <a:bodyPr lIns="0"/>
          <a:lstStyle/>
          <a:p>
            <a:br>
              <a:rPr lang="en-US" dirty="0"/>
            </a:br>
            <a:r>
              <a:rPr lang="en-US" dirty="0"/>
              <a:t>PWG August 2022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endParaRPr lang="en-US" dirty="0"/>
          </a:p>
          <a:p>
            <a:r>
              <a:rPr lang="en-US" dirty="0"/>
              <a:t>Jeremy Leber, PWG Chair</a:t>
            </a:r>
          </a:p>
          <a:p>
            <a:r>
              <a:rPr lang="en-US" dirty="0"/>
              <a:t>August 16, 2022</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Tuesday, August 16</a:t>
            </a:r>
          </a:p>
          <a:p>
            <a:pPr marL="2289175" lvl="1" indent="-1944688">
              <a:buNone/>
            </a:pPr>
            <a:r>
              <a:rPr lang="en-US" dirty="0"/>
              <a:t>10:00 – 10:45	PWG Plenary</a:t>
            </a:r>
          </a:p>
          <a:p>
            <a:pPr marL="2289175" lvl="1" indent="-1944688">
              <a:buNone/>
            </a:pPr>
            <a:r>
              <a:rPr lang="en-US" dirty="0"/>
              <a:t>10:45 </a:t>
            </a:r>
            <a:r>
              <a:rPr lang="mr-IN" dirty="0"/>
              <a:t>–</a:t>
            </a:r>
            <a:r>
              <a:rPr lang="en-US" dirty="0"/>
              <a:t> 11:00	IPP WG : Status</a:t>
            </a:r>
          </a:p>
          <a:p>
            <a:pPr marL="2289175" lvl="1" indent="-1944688">
              <a:buNone/>
            </a:pPr>
            <a:r>
              <a:rPr lang="en-US" dirty="0"/>
              <a:t>11:00 </a:t>
            </a:r>
            <a:r>
              <a:rPr lang="mr-IN" dirty="0"/>
              <a:t>–</a:t>
            </a:r>
            <a:r>
              <a:rPr lang="en-US" dirty="0"/>
              <a:t> 12:00	IPP WG : Prototype Ready Specifications</a:t>
            </a:r>
          </a:p>
          <a:p>
            <a:pPr marL="2289175" lvl="1" indent="-1944688">
              <a:buNone/>
            </a:pPr>
            <a:r>
              <a:rPr lang="en-US" dirty="0"/>
              <a:t>12:00 </a:t>
            </a:r>
            <a:r>
              <a:rPr lang="mr-IN" dirty="0"/>
              <a:t>–</a:t>
            </a:r>
            <a:r>
              <a:rPr lang="en-US" dirty="0"/>
              <a:t> 12:45	Break / Lunch</a:t>
            </a:r>
          </a:p>
          <a:p>
            <a:pPr marL="2289175" lvl="1" indent="-1944688">
              <a:buNone/>
            </a:pPr>
            <a:r>
              <a:rPr lang="en-US" dirty="0"/>
              <a:t>12:45 </a:t>
            </a:r>
            <a:r>
              <a:rPr lang="mr-IN" dirty="0"/>
              <a:t>–</a:t>
            </a:r>
            <a:r>
              <a:rPr lang="en-US" dirty="0"/>
              <a:t>   2:00	IPP WG : Evolution of IPP/2.0 and IPP Everywhere 2.0</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Wednesday, August 17</a:t>
            </a:r>
          </a:p>
          <a:p>
            <a:pPr marL="2289175" lvl="1" indent="-1944688">
              <a:buNone/>
            </a:pPr>
            <a:r>
              <a:rPr lang="en-US" dirty="0"/>
              <a:t>10:00 – 11:00	IPP WG : 3D Printing Liaisons – Status and Guidance</a:t>
            </a:r>
          </a:p>
          <a:p>
            <a:pPr marL="2289175" lvl="1" indent="-1944688">
              <a:buNone/>
            </a:pPr>
            <a:r>
              <a:rPr lang="en-US" dirty="0"/>
              <a:t>11:00 </a:t>
            </a:r>
            <a:r>
              <a:rPr lang="mr-IN" dirty="0"/>
              <a:t>–</a:t>
            </a:r>
            <a:r>
              <a:rPr lang="en-US" dirty="0"/>
              <a:t> 12:00	IPP WG : Evolution of OAuth and IPP – Part 1</a:t>
            </a:r>
          </a:p>
          <a:p>
            <a:pPr marL="2289175" lvl="1" indent="-1944688">
              <a:buNone/>
            </a:pPr>
            <a:r>
              <a:rPr lang="en-US" dirty="0"/>
              <a:t>12:00 </a:t>
            </a:r>
            <a:r>
              <a:rPr lang="mr-IN" dirty="0"/>
              <a:t>–</a:t>
            </a:r>
            <a:r>
              <a:rPr lang="en-US" dirty="0"/>
              <a:t> 12:45	Break / Lunch</a:t>
            </a:r>
          </a:p>
          <a:p>
            <a:pPr marL="2289175" lvl="1" indent="-1944688">
              <a:buNone/>
            </a:pPr>
            <a:r>
              <a:rPr lang="en-US" dirty="0"/>
              <a:t>12:45 </a:t>
            </a:r>
            <a:r>
              <a:rPr lang="mr-IN" dirty="0"/>
              <a:t>–</a:t>
            </a:r>
            <a:r>
              <a:rPr lang="en-US" dirty="0"/>
              <a:t>   1:45	IPP WG : Evolution of OAuth and IPP – Part 2</a:t>
            </a:r>
          </a:p>
          <a:p>
            <a:pPr marL="2289175" lvl="1" indent="-1944688">
              <a:buNone/>
            </a:pPr>
            <a:r>
              <a:rPr lang="en-US" dirty="0"/>
              <a:t>  1:45 </a:t>
            </a:r>
            <a:r>
              <a:rPr lang="mr-IN" dirty="0"/>
              <a:t>–</a:t>
            </a:r>
            <a:r>
              <a:rPr lang="en-US" dirty="0"/>
              <a:t>   2:00	IPP WG :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42591187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Thursday, August 18</a:t>
            </a:r>
            <a:endParaRPr b="1" u="sng" dirty="0"/>
          </a:p>
          <a:p>
            <a:pPr marL="2289175" lvl="1" indent="-1944688">
              <a:buNone/>
            </a:pPr>
            <a:r>
              <a:rPr lang="en-US" dirty="0"/>
              <a:t>10:00 – 12:00	IDS WG : Status and Discussion – PWG Hardcopy Device Security Guidelines v1.0</a:t>
            </a:r>
          </a:p>
          <a:p>
            <a:pPr marL="2289175" lvl="1" indent="-1944688">
              <a:buNone/>
            </a:pPr>
            <a:r>
              <a:rPr lang="en-US" dirty="0"/>
              <a:t>12:00 – 12:45	Break / Lunch</a:t>
            </a:r>
          </a:p>
          <a:p>
            <a:pPr marL="2289175" lvl="1" indent="-1944688">
              <a:buNone/>
            </a:pPr>
            <a:r>
              <a:rPr lang="en-US" dirty="0"/>
              <a:t>12:45 –   1:45	IPP WG : 3D Printing Extra Topics</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t>PWG Chair: Jeremy Leber, Lexmark</a:t>
            </a:r>
          </a:p>
          <a:p>
            <a:pPr lvl="1"/>
            <a:endParaRPr dirty="0">
              <a:highlight>
                <a:srgbClr val="FFFF00"/>
              </a:highlight>
            </a:endParaRPr>
          </a:p>
          <a:p>
            <a:r>
              <a:rPr lang="en-US" dirty="0"/>
              <a:t>PWG Vice Chair: Smith Kennedy, HP Inc.</a:t>
            </a:r>
          </a:p>
          <a:p>
            <a:pPr lvl="1"/>
            <a:endParaRPr dirty="0"/>
          </a:p>
          <a:p>
            <a:r>
              <a:rPr dirty="0"/>
              <a:t>PWG Secretary: Ira McDonald, High North</a:t>
            </a:r>
            <a:endParaRPr lang="en-US" dirty="0"/>
          </a:p>
          <a:p>
            <a:endParaRPr lang="en-US" dirty="0"/>
          </a:p>
          <a:p>
            <a:endParaRPr lang="en-US" dirty="0"/>
          </a:p>
          <a:p>
            <a:pPr marL="40640" indent="0">
              <a:buNone/>
            </a:pPr>
            <a:endParaRPr lang="en-US" sz="1800" dirty="0"/>
          </a:p>
          <a:p>
            <a:endParaRPr lang="en-US" sz="1800" dirty="0"/>
          </a:p>
        </p:txBody>
      </p:sp>
      <p:sp>
        <p:nvSpPr>
          <p:cNvPr id="165" name="Shape 165"/>
          <p:cNvSpPr>
            <a:spLocks noGrp="1"/>
          </p:cNvSpPr>
          <p:nvPr>
            <p:ph type="title"/>
          </p:nvPr>
        </p:nvSpPr>
        <p:spPr>
          <a:prstGeom prst="rect">
            <a:avLst/>
          </a:prstGeom>
        </p:spPr>
        <p:txBody>
          <a:bodyPr/>
          <a:lstStyle/>
          <a:p>
            <a:r>
              <a:rPr dirty="0"/>
              <a:t>Officers (20</a:t>
            </a:r>
            <a:r>
              <a:rPr lang="en-US" dirty="0"/>
              <a:t>21</a:t>
            </a:r>
            <a:r>
              <a:rPr dirty="0"/>
              <a:t>-20</a:t>
            </a:r>
            <a:r>
              <a:rPr lang="en-US" dirty="0"/>
              <a:t>23</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2022</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defRPr b="1">
                <a:latin typeface="+mn-lt"/>
                <a:ea typeface="+mn-ea"/>
                <a:cs typeface="+mn-cs"/>
                <a:sym typeface="Verdana"/>
              </a:defRPr>
            </a:lvl1pPr>
          </a:lstStyle>
          <a:p>
            <a:r>
              <a:rPr lang="en-US" dirty="0"/>
              <a:t>30 </a:t>
            </a:r>
            <a:r>
              <a:rPr dirty="0"/>
              <a:t>Members</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15</a:t>
            </a:fld>
            <a:endParaRPr/>
          </a:p>
        </p:txBody>
      </p:sp>
      <p:graphicFrame>
        <p:nvGraphicFramePr>
          <p:cNvPr id="156" name="Table 156"/>
          <p:cNvGraphicFramePr/>
          <p:nvPr>
            <p:extLst>
              <p:ext uri="{D42A27DB-BD31-4B8C-83A1-F6EECF244321}">
                <p14:modId xmlns:p14="http://schemas.microsoft.com/office/powerpoint/2010/main" val="3702714564"/>
              </p:ext>
            </p:extLst>
          </p:nvPr>
        </p:nvGraphicFramePr>
        <p:xfrm>
          <a:off x="457200" y="1663186"/>
          <a:ext cx="8108950" cy="467360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err="1">
                          <a:uFill>
                            <a:solidFill>
                              <a:srgbClr val="000000"/>
                            </a:solidFill>
                          </a:uFill>
                          <a:sym typeface="Verdana"/>
                        </a:rPr>
                        <a:t>directprint.io</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Microsoft</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p>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err="1"/>
                        <a:t>Synaptics</a:t>
                      </a:r>
                      <a:endParaRPr lang="en-US" sz="900" dirty="0"/>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t>Oki Electric Industry Co., Ltd</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t>Technical Interface Consulting</a:t>
                      </a: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FUJIFILM Business Innovation Corp.</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Kyocera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err="1">
                          <a:uFill>
                            <a:solidFill>
                              <a:srgbClr val="000000"/>
                            </a:solidFill>
                          </a:uFill>
                          <a:sym typeface="Verdana"/>
                        </a:rPr>
                        <a:t>PaperCut</a:t>
                      </a:r>
                      <a:r>
                        <a:rPr lang="en-US" sz="900" dirty="0">
                          <a:uFill>
                            <a:solidFill>
                              <a:srgbClr val="000000"/>
                            </a:solidFill>
                          </a:uFill>
                          <a:sym typeface="Verdana"/>
                        </a:rPr>
                        <a:t> Software</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Qualcomm</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err="1">
                          <a:uFill>
                            <a:solidFill>
                              <a:srgbClr val="000000"/>
                            </a:solidFill>
                          </a:uFill>
                          <a:sym typeface="Verdana"/>
                        </a:rPr>
                        <a:t>Tykodi</a:t>
                      </a:r>
                      <a:r>
                        <a:rPr lang="en-US" sz="900" dirty="0">
                          <a:uFill>
                            <a:solidFill>
                              <a:srgbClr val="000000"/>
                            </a:solidFill>
                          </a:uFill>
                          <a:sym typeface="Verdana"/>
                        </a:rPr>
                        <a:t>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Lexmark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endParaRPr lang="en-US" sz="900" dirty="0">
                        <a:solidFill>
                          <a:schemeClr val="tx1"/>
                        </a:solidFill>
                      </a:endParaRPr>
                    </a:p>
                    <a:p>
                      <a:r>
                        <a:rPr lang="en-US" sz="900" dirty="0">
                          <a:solidFill>
                            <a:schemeClr val="tx1"/>
                          </a:solidFill>
                        </a:rPr>
                        <a:t>Xerox</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endParaRPr lang="en-US" sz="900" dirty="0">
                        <a:uFill>
                          <a:solidFill>
                            <a:srgbClr val="000000"/>
                          </a:solidFill>
                        </a:uFill>
                        <a:sym typeface="Verdana"/>
                      </a:endParaRPr>
                    </a:p>
                    <a:p>
                      <a:pPr marR="40640" defTabSz="914400">
                        <a:spcBef>
                          <a:spcPts val="400"/>
                        </a:spcBef>
                        <a:tabLst>
                          <a:tab pos="914400" algn="l"/>
                        </a:tabLst>
                        <a:defRPr sz="1800">
                          <a:uFillTx/>
                        </a:defRPr>
                      </a:pPr>
                      <a:endParaRPr lang="en-US" sz="900" dirty="0">
                        <a:uFill>
                          <a:solidFill>
                            <a:srgbClr val="000000"/>
                          </a:solidFill>
                        </a:uFill>
                        <a:sym typeface="Verdana"/>
                      </a:endParaRP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Digital Check Corp</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Meteor Network</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t>SNBC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r>
                        <a:rPr lang="en-US" sz="900" dirty="0" err="1">
                          <a:solidFill>
                            <a:schemeClr val="tx1"/>
                          </a:solidFill>
                        </a:rPr>
                        <a:t>YSoft</a:t>
                      </a:r>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2" y="2501413"/>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03" y="3414735"/>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3" y="4188676"/>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2443678" y="2560742"/>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58247" y="3317576"/>
            <a:ext cx="1302728" cy="326993"/>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89074" y="4965463"/>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1" y="5707697"/>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25295" y="1731677"/>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31229" y="2461392"/>
            <a:ext cx="804834" cy="556281"/>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36766" y="3373833"/>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02757" y="4962305"/>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43900" y="5722226"/>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607018" y="1886772"/>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32936" y="2511206"/>
            <a:ext cx="819788" cy="335368"/>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274486" y="3295519"/>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56101" y="4072768"/>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8"/>
          <a:stretch>
            <a:fillRect/>
          </a:stretch>
        </p:blipFill>
        <p:spPr>
          <a:xfrm>
            <a:off x="5507830" y="4982178"/>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43678" y="4188676"/>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0"/>
          <a:stretch>
            <a:fillRect/>
          </a:stretch>
        </p:blipFill>
        <p:spPr>
          <a:xfrm>
            <a:off x="7211619" y="1834567"/>
            <a:ext cx="1110207" cy="239003"/>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628059" y="3361459"/>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96536" y="4066975"/>
            <a:ext cx="482442" cy="482442"/>
          </a:xfrm>
          <a:prstGeom prst="rect">
            <a:avLst/>
          </a:prstGeom>
        </p:spPr>
      </p:pic>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389410" y="4045529"/>
            <a:ext cx="1552992" cy="590668"/>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B95A8763-2057-224A-B65E-65D512FE394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570771" y="5767940"/>
            <a:ext cx="1144118" cy="268407"/>
          </a:xfrm>
          <a:prstGeom prst="rect">
            <a:avLst/>
          </a:prstGeom>
        </p:spPr>
      </p:pic>
      <p:pic>
        <p:nvPicPr>
          <p:cNvPr id="31" name="Picture 30">
            <a:extLst>
              <a:ext uri="{FF2B5EF4-FFF2-40B4-BE49-F238E27FC236}">
                <a16:creationId xmlns:a16="http://schemas.microsoft.com/office/drawing/2014/main" id="{B0F8072B-476E-5647-9FC6-DDDE6839151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43382" y="5000455"/>
            <a:ext cx="1112433" cy="227346"/>
          </a:xfrm>
          <a:prstGeom prst="rect">
            <a:avLst/>
          </a:prstGeom>
        </p:spPr>
      </p:pic>
      <p:pic>
        <p:nvPicPr>
          <p:cNvPr id="26" name="Picture 25" descr="Icon&#10;&#10;Description automatically generated">
            <a:extLst>
              <a:ext uri="{FF2B5EF4-FFF2-40B4-BE49-F238E27FC236}">
                <a16:creationId xmlns:a16="http://schemas.microsoft.com/office/drawing/2014/main" id="{736C9E78-9389-494A-A18E-6A9814F6D00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99182" y="5771645"/>
            <a:ext cx="1148949" cy="232525"/>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40640" indent="0">
              <a:buNone/>
            </a:pPr>
            <a:endParaRPr lang="en-US" sz="2800" dirty="0"/>
          </a:p>
          <a:p>
            <a:pPr marL="40640" indent="0">
              <a:buNone/>
            </a:pPr>
            <a:endParaRPr lang="en-US" sz="2800" dirty="0"/>
          </a:p>
          <a:p>
            <a:pPr marL="40640" indent="0">
              <a:buNone/>
            </a:pPr>
            <a:endParaRPr lang="en-US" sz="2800" dirty="0"/>
          </a:p>
          <a:p>
            <a:pPr marL="40640" indent="0" algn="ctr">
              <a:buNone/>
            </a:pPr>
            <a:r>
              <a:rPr lang="en-US" sz="2800"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16</a:t>
            </a:fld>
            <a:endParaRPr/>
          </a:p>
        </p:txBody>
      </p:sp>
    </p:spTree>
    <p:extLst>
      <p:ext uri="{BB962C8B-B14F-4D97-AF65-F5344CB8AC3E}">
        <p14:creationId xmlns:p14="http://schemas.microsoft.com/office/powerpoint/2010/main" val="202954442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pPr marL="40640" indent="0">
              <a:buNone/>
            </a:pPr>
            <a:r>
              <a:rPr lang="en-US" dirty="0"/>
              <a:t>2022</a:t>
            </a:r>
          </a:p>
          <a:p>
            <a:pPr marL="497840" lvl="1" indent="0">
              <a:buNone/>
            </a:pPr>
            <a:endParaRPr lang="en-US" dirty="0"/>
          </a:p>
          <a:p>
            <a:pPr lvl="1"/>
            <a:r>
              <a:rPr lang="en-US" dirty="0"/>
              <a:t>November 15-17 – Virtual</a:t>
            </a:r>
          </a:p>
          <a:p>
            <a:endParaRPr lang="en-US" dirty="0"/>
          </a:p>
          <a:p>
            <a:pPr marL="40640" indent="0">
              <a:buNone/>
            </a:pPr>
            <a:r>
              <a:rPr lang="en-US" dirty="0"/>
              <a:t>2023</a:t>
            </a:r>
          </a:p>
          <a:p>
            <a:endParaRPr lang="en-US" dirty="0"/>
          </a:p>
          <a:p>
            <a:pPr lvl="1"/>
            <a:r>
              <a:rPr lang="en-US" dirty="0"/>
              <a:t>February 7-9 – Virtual</a:t>
            </a:r>
          </a:p>
          <a:p>
            <a:pPr lvl="1"/>
            <a:r>
              <a:rPr lang="en-US" dirty="0"/>
              <a:t>May 16-18 (Joint w/ </a:t>
            </a:r>
            <a:r>
              <a:rPr lang="en-US" dirty="0" err="1"/>
              <a:t>OpenPrinting</a:t>
            </a:r>
            <a:r>
              <a:rPr lang="en-US" dirty="0"/>
              <a:t> - TBD – Lexington?)</a:t>
            </a:r>
          </a:p>
          <a:p>
            <a:pPr lvl="1"/>
            <a:r>
              <a:rPr lang="en-US" dirty="0"/>
              <a:t>August 8-10 – Virtual?  TBD</a:t>
            </a:r>
          </a:p>
          <a:p>
            <a:pPr lvl="1"/>
            <a:r>
              <a:rPr lang="en-US" dirty="0"/>
              <a:t>November 14-16 – Virtual?  TBD</a:t>
            </a:r>
          </a:p>
          <a:p>
            <a:pPr marL="40640" indent="0">
              <a:buNone/>
            </a:pPr>
            <a:endParaRPr lang="en-US" dirty="0"/>
          </a:p>
          <a:p>
            <a:pPr marL="40640" indent="0">
              <a:buNone/>
            </a:pPr>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17</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20000"/>
          </a:bodyPr>
          <a:lstStyle/>
          <a:p>
            <a:r>
              <a:rPr lang="en-US" dirty="0">
                <a:hlinkClick r:id="rId3"/>
              </a:rPr>
              <a:t>https://www.pwg.org/ipp/everywhere.html</a:t>
            </a:r>
            <a:r>
              <a:rPr lang="en-US" dirty="0"/>
              <a:t> </a:t>
            </a:r>
          </a:p>
          <a:p>
            <a:endParaRPr lang="en-US" dirty="0"/>
          </a:p>
          <a:p>
            <a:r>
              <a:rPr lang="en-US" b="1" dirty="0">
                <a:solidFill>
                  <a:srgbClr val="FF0000"/>
                </a:solidFill>
              </a:rPr>
              <a:t>878</a:t>
            </a:r>
            <a:r>
              <a:rPr lang="en-US" dirty="0"/>
              <a:t> printers now certified!</a:t>
            </a:r>
          </a:p>
          <a:p>
            <a:pPr lvl="1"/>
            <a:r>
              <a:rPr lang="en-US" dirty="0">
                <a:hlinkClick r:id="rId4"/>
              </a:rPr>
              <a:t>https://www.pwg.org/printers/</a:t>
            </a:r>
            <a:endParaRPr lang="en-US" dirty="0"/>
          </a:p>
          <a:p>
            <a:pPr lvl="1"/>
            <a:r>
              <a:rPr lang="en-US" dirty="0"/>
              <a:t>New printers from Digital Check, OKI, HP, Lexmark, and Samsung (via HP)</a:t>
            </a:r>
          </a:p>
          <a:p>
            <a:pPr lvl="1"/>
            <a:r>
              <a:rPr lang="en-US" dirty="0"/>
              <a:t>More on the way!</a:t>
            </a:r>
          </a:p>
          <a:p>
            <a:pPr marL="40640" indent="0">
              <a:buNone/>
            </a:pPr>
            <a:endParaRPr lang="en-US" dirty="0">
              <a:solidFill>
                <a:srgbClr val="FF0000"/>
              </a:solidFill>
              <a:sym typeface="Wingdings" pitchFamily="2" charset="2"/>
            </a:endParaRPr>
          </a:p>
          <a:p>
            <a:r>
              <a:rPr lang="en-US" dirty="0"/>
              <a:t>IPP Everywhere™ Self Certification 1.1 Update 3</a:t>
            </a:r>
            <a:endParaRPr lang="en-US" dirty="0">
              <a:solidFill>
                <a:srgbClr val="FF0000"/>
              </a:solidFill>
            </a:endParaRPr>
          </a:p>
          <a:p>
            <a:pPr lvl="1">
              <a:buFont typeface="Wingdings" pitchFamily="2" charset="2"/>
              <a:buChar char="à"/>
            </a:pPr>
            <a:r>
              <a:rPr lang="en-US" dirty="0">
                <a:sym typeface="Wingdings" pitchFamily="2" charset="2"/>
              </a:rPr>
              <a:t>Released May 17, 2021; approved June 16, 2021</a:t>
            </a:r>
          </a:p>
          <a:p>
            <a:pPr lvl="1">
              <a:buFont typeface="Wingdings" pitchFamily="2" charset="2"/>
              <a:buChar char="à"/>
            </a:pPr>
            <a:r>
              <a:rPr lang="en-US" b="1" dirty="0">
                <a:solidFill>
                  <a:srgbClr val="FF0000"/>
                </a:solidFill>
                <a:sym typeface="Wingdings" pitchFamily="2" charset="2"/>
              </a:rPr>
              <a:t>Mandatory for certification starting July 1, 2021</a:t>
            </a:r>
          </a:p>
          <a:p>
            <a:pPr lvl="2">
              <a:buFont typeface="Wingdings" pitchFamily="2" charset="2"/>
              <a:buChar char="à"/>
            </a:pPr>
            <a:r>
              <a:rPr lang="en-US" b="1" dirty="0">
                <a:solidFill>
                  <a:srgbClr val="FF0000"/>
                </a:solidFill>
                <a:sym typeface="Wingdings" pitchFamily="2" charset="2"/>
              </a:rPr>
              <a:t>IPP Everywhere v1.0 Certifications no longer accepted</a:t>
            </a:r>
          </a:p>
          <a:p>
            <a:pPr marL="40640" indent="0">
              <a:buNone/>
            </a:pPr>
            <a:endParaRPr lang="en-US" sz="1600" b="1" dirty="0"/>
          </a:p>
          <a:p>
            <a:r>
              <a:rPr lang="en-US" dirty="0"/>
              <a:t>IPP Everywhere™ Self Certification 1.1 Update 4</a:t>
            </a:r>
          </a:p>
          <a:p>
            <a:pPr lvl="1"/>
            <a:r>
              <a:rPr lang="en-US" b="1" dirty="0">
                <a:solidFill>
                  <a:srgbClr val="FF0000"/>
                </a:solidFill>
              </a:rPr>
              <a:t>New Beta now available</a:t>
            </a:r>
          </a:p>
          <a:p>
            <a:pPr lvl="1"/>
            <a:endParaRPr lang="en-US" dirty="0"/>
          </a:p>
          <a:p>
            <a:r>
              <a:rPr lang="en-US" dirty="0"/>
              <a:t>PWG IPP Everywhere Logo Policy update published May 16, 2022</a:t>
            </a:r>
          </a:p>
          <a:p>
            <a:pPr lvl="1"/>
            <a:r>
              <a:rPr lang="en-US" dirty="0"/>
              <a:t>Extends grace period for when it is acceptable for members to use the IPP Everywhere logo and name in their marketing collateral</a:t>
            </a:r>
          </a:p>
          <a:p>
            <a:pPr lvl="1"/>
            <a:endParaRPr lang="en-US" dirty="0"/>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18</a:t>
            </a:fld>
            <a:endParaRPr/>
          </a:p>
        </p:txBody>
      </p:sp>
    </p:spTree>
    <p:extLst>
      <p:ext uri="{BB962C8B-B14F-4D97-AF65-F5344CB8AC3E}">
        <p14:creationId xmlns:p14="http://schemas.microsoft.com/office/powerpoint/2010/main" val="16075415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4.0 and Policy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fontScale="92500" lnSpcReduction="10000"/>
          </a:bodyPr>
          <a:lstStyle/>
          <a:p>
            <a:r>
              <a:rPr lang="en-US" dirty="0"/>
              <a:t>Process v4.0 - development nearing completion!</a:t>
            </a:r>
          </a:p>
          <a:p>
            <a:pPr lvl="1"/>
            <a:r>
              <a:rPr lang="en-US" dirty="0"/>
              <a:t>Draft nearly ready for broader review</a:t>
            </a:r>
          </a:p>
          <a:p>
            <a:pPr lvl="1"/>
            <a:r>
              <a:rPr lang="en-US" dirty="0"/>
              <a:t>Detailed content moved to separate PWG Policy documents to simplify update approval process</a:t>
            </a:r>
          </a:p>
          <a:p>
            <a:pPr lvl="2"/>
            <a:r>
              <a:rPr lang="en-US" dirty="0"/>
              <a:t>PWG Document Management Policy</a:t>
            </a:r>
          </a:p>
          <a:p>
            <a:pPr lvl="2"/>
            <a:r>
              <a:rPr lang="en-US" dirty="0"/>
              <a:t>PWG Meetings Policy</a:t>
            </a:r>
          </a:p>
          <a:p>
            <a:pPr lvl="2"/>
            <a:r>
              <a:rPr lang="en-US" dirty="0"/>
              <a:t>PWG Workgroup Decisions Policy</a:t>
            </a:r>
          </a:p>
          <a:p>
            <a:endParaRPr lang="en-US" dirty="0"/>
          </a:p>
          <a:p>
            <a:r>
              <a:rPr lang="en-US" dirty="0"/>
              <a:t>PWG Policy Document Status</a:t>
            </a:r>
          </a:p>
          <a:p>
            <a:pPr lvl="1"/>
            <a:r>
              <a:rPr lang="en-US" b="1" dirty="0"/>
              <a:t>PWG Communications Infrastructure : Draft in review</a:t>
            </a:r>
          </a:p>
          <a:p>
            <a:pPr lvl="1"/>
            <a:r>
              <a:rPr lang="en-US" b="1" dirty="0"/>
              <a:t>PWG Roles and Responsibilities Policy : Draft in review</a:t>
            </a:r>
          </a:p>
          <a:p>
            <a:pPr lvl="1"/>
            <a:r>
              <a:rPr lang="en-US" b="1" dirty="0"/>
              <a:t>PWG IPP Everywhere Logo Policy: 2022-05-16</a:t>
            </a:r>
          </a:p>
          <a:p>
            <a:pPr lvl="1"/>
            <a:r>
              <a:rPr lang="en-US" dirty="0"/>
              <a:t>PWG Officer Elections : 2021-04-21</a:t>
            </a:r>
          </a:p>
          <a:p>
            <a:pPr lvl="1"/>
            <a:r>
              <a:rPr lang="en-US" dirty="0"/>
              <a:t>PWG Antitrust Policy : 2021-02-01</a:t>
            </a:r>
          </a:p>
          <a:p>
            <a:pPr lvl="1"/>
            <a:r>
              <a:rPr lang="en-US" dirty="0"/>
              <a:t>PWG Press Release Review Policy: 2020-09-08</a:t>
            </a:r>
          </a:p>
          <a:p>
            <a:pPr lvl="1"/>
            <a:r>
              <a:rPr lang="en-US" dirty="0"/>
              <a:t>PWG Namespace Policy : 2020-07-20</a:t>
            </a:r>
          </a:p>
          <a:p>
            <a:pPr lvl="1"/>
            <a:r>
              <a:rPr lang="en-US" dirty="0"/>
              <a:t>PWG IPP Registry Policy : 2020-05-18</a:t>
            </a:r>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11026463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a:t>IPP Sample Code</a:t>
            </a:r>
            <a:endParaRPr lang="en-US" dirty="0"/>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20</a:t>
            </a:fld>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rPr lang="en-US" dirty="0"/>
              <a:t>Work in Progress</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22</a:t>
            </a:fld>
            <a:endParaRPr/>
          </a:p>
        </p:txBody>
      </p:sp>
      <p:sp>
        <p:nvSpPr>
          <p:cNvPr id="9" name="Shape 194">
            <a:extLst>
              <a:ext uri="{FF2B5EF4-FFF2-40B4-BE49-F238E27FC236}">
                <a16:creationId xmlns:a16="http://schemas.microsoft.com/office/drawing/2014/main" id="{B1281C3B-CD2B-2643-A63C-6BE912579D82}"/>
              </a:ext>
            </a:extLst>
          </p:cNvPr>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0" name="Shape 196">
            <a:extLst>
              <a:ext uri="{FF2B5EF4-FFF2-40B4-BE49-F238E27FC236}">
                <a16:creationId xmlns:a16="http://schemas.microsoft.com/office/drawing/2014/main" id="{444F6264-C471-1142-8D11-41528B426F38}"/>
              </a:ext>
            </a:extLst>
          </p:cNvPr>
          <p:cNvSpPr/>
          <p:nvPr/>
        </p:nvSpPr>
        <p:spPr>
          <a:xfrm>
            <a:off x="5461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1" name="Shape 197">
            <a:extLst>
              <a:ext uri="{FF2B5EF4-FFF2-40B4-BE49-F238E27FC236}">
                <a16:creationId xmlns:a16="http://schemas.microsoft.com/office/drawing/2014/main" id="{4A62334D-CA17-734D-AE25-2CE25F5FCF7E}"/>
              </a:ext>
            </a:extLst>
          </p:cNvPr>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2" name="Shape 198">
            <a:extLst>
              <a:ext uri="{FF2B5EF4-FFF2-40B4-BE49-F238E27FC236}">
                <a16:creationId xmlns:a16="http://schemas.microsoft.com/office/drawing/2014/main" id="{3CECC732-D8CE-B745-B39D-C9F0829308A7}"/>
              </a:ext>
            </a:extLst>
          </p:cNvPr>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rPr dirty="0"/>
              <a:t>Planned</a:t>
            </a:r>
          </a:p>
        </p:txBody>
      </p:sp>
      <p:sp>
        <p:nvSpPr>
          <p:cNvPr id="13" name="Shape 196">
            <a:extLst>
              <a:ext uri="{FF2B5EF4-FFF2-40B4-BE49-F238E27FC236}">
                <a16:creationId xmlns:a16="http://schemas.microsoft.com/office/drawing/2014/main" id="{F2F110CA-5645-6B42-AA48-D6FB6C932276}"/>
              </a:ext>
            </a:extLst>
          </p:cNvPr>
          <p:cNvSpPr/>
          <p:nvPr/>
        </p:nvSpPr>
        <p:spPr>
          <a:xfrm>
            <a:off x="7112000" y="5791200"/>
            <a:ext cx="1524000" cy="3810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rPr lang="en-US" dirty="0"/>
              <a:t>Approved</a:t>
            </a:r>
            <a:endParaRPr dirty="0"/>
          </a:p>
        </p:txBody>
      </p:sp>
      <p:pic>
        <p:nvPicPr>
          <p:cNvPr id="3" name="Picture 2" descr="Chart&#10;&#10;Description automatically generated with medium confidence">
            <a:extLst>
              <a:ext uri="{FF2B5EF4-FFF2-40B4-BE49-F238E27FC236}">
                <a16:creationId xmlns:a16="http://schemas.microsoft.com/office/drawing/2014/main" id="{B83DD6CA-D5DD-D44D-5ADC-4FEDA901A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06" y="1519238"/>
            <a:ext cx="8865587" cy="3757921"/>
          </a:xfrm>
          <a:prstGeom prst="rect">
            <a:avLst/>
          </a:prstGeom>
        </p:spPr>
      </p:pic>
    </p:spTree>
    <p:extLst>
      <p:ext uri="{BB962C8B-B14F-4D97-AF65-F5344CB8AC3E}">
        <p14:creationId xmlns:p14="http://schemas.microsoft.com/office/powerpoint/2010/main" val="56284795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a:t>
            </a:r>
          </a:p>
        </p:txBody>
      </p:sp>
    </p:spTree>
    <p:extLst>
      <p:ext uri="{BB962C8B-B14F-4D97-AF65-F5344CB8AC3E}">
        <p14:creationId xmlns:p14="http://schemas.microsoft.com/office/powerpoint/2010/main" val="163779042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extLst>
      <p:ext uri="{BB962C8B-B14F-4D97-AF65-F5344CB8AC3E}">
        <p14:creationId xmlns:p14="http://schemas.microsoft.com/office/powerpoint/2010/main" val="300165908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lnSpcReduction="10000"/>
          </a:bodyPr>
          <a:lstStyle/>
          <a:p>
            <a:r>
              <a:rPr lang="en-US" dirty="0"/>
              <a:t>IDS Charter updated to reflect development of Hardcopy Device (HCD) Security Guidelines by Ira and new focus on Common Criteria HCD Protection Profiles (PPs), HCD Security Guidelines and Hardcopy Device security standards</a:t>
            </a:r>
          </a:p>
          <a:p>
            <a:pPr lvl="1"/>
            <a:r>
              <a:rPr lang="en-US" dirty="0"/>
              <a:t>Want to focus the IDS WG on outreach with standards bodies involved in HCD security issues.</a:t>
            </a:r>
          </a:p>
          <a:p>
            <a:pPr lvl="2">
              <a:spcAft>
                <a:spcPts val="600"/>
              </a:spcAft>
            </a:pPr>
            <a:r>
              <a:rPr lang="en-US" dirty="0"/>
              <a:t>Monitoring development of Hardcopy Device collaborative PP (</a:t>
            </a:r>
            <a:r>
              <a:rPr lang="en-US" dirty="0" err="1"/>
              <a:t>cPP</a:t>
            </a:r>
            <a:r>
              <a:rPr lang="en-US" dirty="0"/>
              <a:t>) / Supporting Document (SD)</a:t>
            </a:r>
          </a:p>
          <a:p>
            <a:pPr lvl="2">
              <a:spcAft>
                <a:spcPts val="600"/>
              </a:spcAft>
            </a:pPr>
            <a:r>
              <a:rPr lang="en-US" dirty="0"/>
              <a:t>Looking at initiating interface with other standards efforts related to hardcopy devices</a:t>
            </a:r>
          </a:p>
          <a:p>
            <a:pPr lvl="1">
              <a:spcBef>
                <a:spcPts val="1200"/>
              </a:spcBef>
            </a:pPr>
            <a:r>
              <a:rPr lang="en-US" dirty="0"/>
              <a:t>IDS WG Meetings</a:t>
            </a:r>
          </a:p>
          <a:p>
            <a:pPr lvl="2">
              <a:spcBef>
                <a:spcPts val="1200"/>
              </a:spcBef>
            </a:pPr>
            <a:r>
              <a:rPr lang="en-US" dirty="0"/>
              <a:t>Since last IDS F2F on May 19, 2022, IDS WG Meetings held on 5/26, 6/16, 7/14, 7/28 &amp; 8/11 in 2022</a:t>
            </a:r>
          </a:p>
          <a:p>
            <a:pPr lvl="2">
              <a:spcBef>
                <a:spcPts val="1200"/>
              </a:spcBef>
            </a:pPr>
            <a:r>
              <a:rPr lang="en-US" dirty="0"/>
              <a:t>Next IDS WG Meeting scheduled for 9/8/22</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195372033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55000" lnSpcReduction="20000"/>
          </a:bodyPr>
          <a:lstStyle/>
          <a:p>
            <a:pPr>
              <a:spcBef>
                <a:spcPts val="1200"/>
              </a:spcBef>
            </a:pPr>
            <a:r>
              <a:rPr lang="en-US" sz="3600" dirty="0"/>
              <a:t>HCD international Technical Committee (</a:t>
            </a:r>
            <a:r>
              <a:rPr lang="en-US" sz="3600" dirty="0" err="1"/>
              <a:t>iTC</a:t>
            </a:r>
            <a:r>
              <a:rPr lang="en-US" sz="3600" dirty="0"/>
              <a:t>):</a:t>
            </a:r>
          </a:p>
          <a:p>
            <a:pPr lvl="1"/>
            <a:r>
              <a:rPr lang="en-US" sz="3200" dirty="0"/>
              <a:t>HCD </a:t>
            </a:r>
            <a:r>
              <a:rPr lang="en-US" sz="3200" dirty="0" err="1"/>
              <a:t>iTC</a:t>
            </a:r>
            <a:r>
              <a:rPr lang="en-US" sz="3200" dirty="0"/>
              <a:t> holds weekly HCD </a:t>
            </a:r>
            <a:r>
              <a:rPr lang="en-US" sz="3200" dirty="0" err="1"/>
              <a:t>iTC</a:t>
            </a:r>
            <a:r>
              <a:rPr lang="en-US" sz="3200" dirty="0"/>
              <a:t> Meetings; goal now is to develop, review and publish an HCD </a:t>
            </a:r>
            <a:r>
              <a:rPr lang="en-US" sz="3200" dirty="0" err="1"/>
              <a:t>cPP</a:t>
            </a:r>
            <a:r>
              <a:rPr lang="en-US" sz="3200" dirty="0"/>
              <a:t>/SD v1.0 in early 4Q 2022</a:t>
            </a:r>
          </a:p>
          <a:p>
            <a:pPr lvl="1"/>
            <a:r>
              <a:rPr lang="en-US" sz="3200" dirty="0"/>
              <a:t>Will discuss the results of the weekly HCD </a:t>
            </a:r>
            <a:r>
              <a:rPr lang="en-US" sz="3200" dirty="0" err="1"/>
              <a:t>iTC</a:t>
            </a:r>
            <a:r>
              <a:rPr lang="en-US" sz="3200" dirty="0"/>
              <a:t> Meetings held since last IDS F2F in May 2022 and the current HCD </a:t>
            </a:r>
            <a:r>
              <a:rPr lang="en-US" sz="3200" dirty="0" err="1"/>
              <a:t>cPP</a:t>
            </a:r>
            <a:r>
              <a:rPr lang="en-US" sz="3200" dirty="0"/>
              <a:t>/SD v1.0 status at the IDS F2F Session on Thursday August 18</a:t>
            </a:r>
            <a:r>
              <a:rPr lang="en-US" sz="3200" baseline="30000" dirty="0"/>
              <a:t>th</a:t>
            </a:r>
            <a:r>
              <a:rPr lang="en-US" sz="3200" dirty="0"/>
              <a:t>  </a:t>
            </a:r>
          </a:p>
          <a:p>
            <a:pPr>
              <a:spcBef>
                <a:spcPts val="1200"/>
              </a:spcBef>
            </a:pPr>
            <a:r>
              <a:rPr lang="en-US" sz="3600" dirty="0"/>
              <a:t>Developing HCD Security Guidelines to provide guidance on current HCD security technology and security issues</a:t>
            </a:r>
          </a:p>
          <a:p>
            <a:pPr lvl="1">
              <a:spcBef>
                <a:spcPts val="1200"/>
              </a:spcBef>
            </a:pPr>
            <a:r>
              <a:rPr lang="en-US" sz="3200" dirty="0"/>
              <a:t>Will review the latest status at the IDS F2F session</a:t>
            </a:r>
          </a:p>
          <a:p>
            <a:pPr>
              <a:spcBef>
                <a:spcPts val="1200"/>
              </a:spcBef>
            </a:pPr>
            <a:r>
              <a:rPr lang="en-US" sz="3600" dirty="0"/>
              <a:t>IDS F2F Session will have a special topic updating the discussion of the May 2021 Cybersecurity Executive Order from the Aug 2021 IDS F2F Session</a:t>
            </a:r>
          </a:p>
          <a:p>
            <a:pPr>
              <a:spcBef>
                <a:spcPts val="1200"/>
              </a:spcBef>
            </a:pPr>
            <a:r>
              <a:rPr lang="en-US" sz="3600" dirty="0"/>
              <a:t>Finally, IDS F2F Session will review current status of HCD-related standards efforts of the Trusted Computing Group (TCG) and Internet Engineering Task Force (IETF)</a:t>
            </a:r>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128634153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9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9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98" name="Copyright © 2018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a:t>
            </a:r>
            <a:r>
              <a:rPr lang="en-US" sz="984" dirty="0"/>
              <a:t>2022</a:t>
            </a:r>
            <a:r>
              <a:rPr sz="984" dirty="0"/>
              <a:t> The Printer Working Group. All rights reserved. The IPP Everywhere and PWG logos are trademarks of the IEEE-ISTO.</a:t>
            </a:r>
          </a:p>
        </p:txBody>
      </p:sp>
      <p:sp>
        <p:nvSpPr>
          <p:cNvPr id="99"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3"/>
              </a:rPr>
              <a:t>https://www.pwg.org/ids/</a:t>
            </a:r>
            <a:r>
              <a:rPr lang="en-US" dirty="0"/>
              <a:t> </a:t>
            </a:r>
          </a:p>
          <a:p>
            <a:r>
              <a:rPr lang="en-US" dirty="0"/>
              <a:t>Subscribe to the IDS mailing list </a:t>
            </a:r>
          </a:p>
          <a:p>
            <a:pPr lvl="1"/>
            <a:r>
              <a:rPr lang="en-US" u="sng" dirty="0">
                <a:hlinkClick r:id="rId4"/>
              </a:rPr>
              <a:t>https://www.pwg.org/mailman/listinfo/ids</a:t>
            </a:r>
          </a:p>
          <a:p>
            <a:r>
              <a:rPr lang="en-US" dirty="0"/>
              <a:t>IDS WG holds bi-weekly meetings via WebEx announced on the IDS mailing list</a:t>
            </a:r>
          </a:p>
          <a:p>
            <a:pPr lvl="1"/>
            <a:r>
              <a:rPr lang="en-US" dirty="0"/>
              <a:t>Next meeting is scheduled for Thursday, </a:t>
            </a:r>
            <a:r>
              <a:rPr lang="en-US"/>
              <a:t>Sep 8, </a:t>
            </a:r>
            <a:r>
              <a:rPr lang="en-US" dirty="0"/>
              <a:t>2022 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Tree>
    <p:extLst>
      <p:ext uri="{BB962C8B-B14F-4D97-AF65-F5344CB8AC3E}">
        <p14:creationId xmlns:p14="http://schemas.microsoft.com/office/powerpoint/2010/main" val="275355434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rPr dirty="0"/>
              <a:t>Paul </a:t>
            </a:r>
            <a:r>
              <a:rPr dirty="0" err="1"/>
              <a:t>Tykodi</a:t>
            </a:r>
            <a:r>
              <a:rPr dirty="0"/>
              <a:t> (TCS), Ira McDonald (High North)</a:t>
            </a:r>
            <a:r>
              <a:rPr lang="en-US" dirty="0"/>
              <a:t>, Michael Sweet (Lakeside Robotics)</a:t>
            </a:r>
            <a:endParaRPr dirty="0"/>
          </a:p>
        </p:txBody>
      </p:sp>
    </p:spTree>
    <p:extLst>
      <p:ext uri="{BB962C8B-B14F-4D97-AF65-F5344CB8AC3E}">
        <p14:creationId xmlns:p14="http://schemas.microsoft.com/office/powerpoint/2010/main" val="24921311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IPP WG: Charter"/>
          <p:cNvSpPr txBox="1">
            <a:spLocks noGrp="1"/>
          </p:cNvSpPr>
          <p:nvPr>
            <p:ph type="title"/>
          </p:nvPr>
        </p:nvSpPr>
        <p:spPr>
          <a:prstGeom prst="rect">
            <a:avLst/>
          </a:prstGeom>
        </p:spPr>
        <p:txBody>
          <a:bodyPr/>
          <a:lstStyle/>
          <a:p>
            <a:r>
              <a:t>IPP WG: Charter</a:t>
            </a:r>
          </a:p>
        </p:txBody>
      </p:sp>
      <p:sp>
        <p:nvSpPr>
          <p:cNvPr id="74" name="Current charter:…"/>
          <p:cNvSpPr txBox="1">
            <a:spLocks noGrp="1"/>
          </p:cNvSpPr>
          <p:nvPr>
            <p:ph type="body" idx="1"/>
          </p:nvPr>
        </p:nvSpPr>
        <p:spPr>
          <a:prstGeom prst="rect">
            <a:avLst/>
          </a:prstGeom>
        </p:spPr>
        <p:txBody>
          <a:bodyPr/>
          <a:lstStyle/>
          <a:p>
            <a:r>
              <a:t>Current charter:</a:t>
            </a:r>
          </a:p>
          <a:p>
            <a:pPr lvl="1"/>
            <a:r>
              <a:rPr u="sng">
                <a:solidFill>
                  <a:srgbClr val="0000FF"/>
                </a:solidFill>
                <a:uFill>
                  <a:solidFill>
                    <a:srgbClr val="0000FF"/>
                  </a:solidFill>
                </a:uFill>
                <a:hlinkClick r:id="rId2"/>
              </a:rPr>
              <a:t>https://ftp.pwg.org/pub/pwg/ipp/charter/ch-ipp-charter-20210409.pdf</a:t>
            </a:r>
          </a:p>
          <a:p>
            <a:r>
              <a:t>The Internet Printing Protocol (IPP) workgroup is chartered with the maintenance of IPP and the IETF IPP registry, and support for new clients, network architectures (Cloud, SDN), MFD/Imaging service bindings, and emerging technologies such as 3D Printing</a:t>
            </a:r>
          </a:p>
          <a:p>
            <a:r>
              <a:t>In addition, we maintain the IETF Finisher MIB, Job MIB, and Printer MIB registries, the PWG MIBs, the PWG Semantic Model schema, and handle synchronization with changes in IPP</a:t>
            </a:r>
          </a:p>
        </p:txBody>
      </p:sp>
      <p:sp>
        <p:nvSpPr>
          <p:cNvPr id="75"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29</a:t>
            </a:fld>
            <a:endParaRPr/>
          </a:p>
        </p:txBody>
      </p:sp>
      <p:sp>
        <p:nvSpPr>
          <p:cNvPr id="10" name="Slide Number">
            <a:extLst>
              <a:ext uri="{FF2B5EF4-FFF2-40B4-BE49-F238E27FC236}">
                <a16:creationId xmlns:a16="http://schemas.microsoft.com/office/drawing/2014/main" id="{2D7985AE-512F-F243-973A-1BBEF8BB0FF5}"/>
              </a:ext>
            </a:extLst>
          </p:cNvPr>
          <p:cNvSpPr txBox="1">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spTree>
    <p:extLst>
      <p:ext uri="{BB962C8B-B14F-4D97-AF65-F5344CB8AC3E}">
        <p14:creationId xmlns:p14="http://schemas.microsoft.com/office/powerpoint/2010/main" val="28143429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69"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0"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71"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2022 The Printer Working Group. All rights reserved. The IPP Everywhere and PWG logos are trademarks of the IEEE-ISTO.</a:t>
            </a:r>
          </a:p>
        </p:txBody>
      </p:sp>
      <p:sp>
        <p:nvSpPr>
          <p:cNvPr id="72"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7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30</a:t>
            </a:fld>
            <a:endParaRPr/>
          </a:p>
        </p:txBody>
      </p:sp>
      <p:sp>
        <p:nvSpPr>
          <p:cNvPr id="74" name="IPP WG: Officers"/>
          <p:cNvSpPr txBox="1">
            <a:spLocks noGrp="1"/>
          </p:cNvSpPr>
          <p:nvPr>
            <p:ph type="title"/>
          </p:nvPr>
        </p:nvSpPr>
        <p:spPr>
          <a:prstGeom prst="rect">
            <a:avLst/>
          </a:prstGeom>
        </p:spPr>
        <p:txBody>
          <a:bodyPr/>
          <a:lstStyle/>
          <a:p>
            <a:r>
              <a:t>IPP WG: Officers</a:t>
            </a:r>
          </a:p>
        </p:txBody>
      </p:sp>
      <p:sp>
        <p:nvSpPr>
          <p:cNvPr id="75"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Internet Printing Protocol/2.x Fourth Edition, IPP Encrypted Jobs and Documents v1.0, IPP Everywhere v2.0, IPP Production Printing Extensions v2.0</a:t>
            </a:r>
          </a:p>
          <a:p>
            <a:pPr lvl="1"/>
            <a:r>
              <a:t>Smith Kennedy (HP Inc.) – IPP Driverless Printing Extensions v2.0, IPP Encrypted Jobs and Documents v1.0, IPP Enterprise Printing Extensions v2.0</a:t>
            </a:r>
          </a:p>
        </p:txBody>
      </p:sp>
    </p:spTree>
    <p:extLst>
      <p:ext uri="{BB962C8B-B14F-4D97-AF65-F5344CB8AC3E}">
        <p14:creationId xmlns:p14="http://schemas.microsoft.com/office/powerpoint/2010/main" val="103928478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78"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9"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0"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2022 The Printer Working Group. All rights reserved. The IPP Everywhere and PWG logos are trademarks of the IEEE-ISTO.</a:t>
            </a:r>
          </a:p>
        </p:txBody>
      </p:sp>
      <p:sp>
        <p:nvSpPr>
          <p:cNvPr id="81"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82" name="IPP WG: Status"/>
          <p:cNvSpPr txBox="1">
            <a:spLocks noGrp="1"/>
          </p:cNvSpPr>
          <p:nvPr>
            <p:ph type="title"/>
          </p:nvPr>
        </p:nvSpPr>
        <p:spPr>
          <a:prstGeom prst="rect">
            <a:avLst/>
          </a:prstGeom>
        </p:spPr>
        <p:txBody>
          <a:bodyPr/>
          <a:lstStyle/>
          <a:p>
            <a:r>
              <a:t>IPP WG: Status</a:t>
            </a:r>
          </a:p>
        </p:txBody>
      </p:sp>
      <p:sp>
        <p:nvSpPr>
          <p:cNvPr id="83" name="PWG Specifications in development:…"/>
          <p:cNvSpPr txBox="1">
            <a:spLocks noGrp="1"/>
          </p:cNvSpPr>
          <p:nvPr>
            <p:ph type="body" idx="1"/>
          </p:nvPr>
        </p:nvSpPr>
        <p:spPr>
          <a:prstGeom prst="rect">
            <a:avLst/>
          </a:prstGeom>
        </p:spPr>
        <p:txBody>
          <a:bodyPr/>
          <a:lstStyle/>
          <a:p>
            <a:r>
              <a:rPr dirty="0"/>
              <a:t>PWG Specifications in development:</a:t>
            </a:r>
          </a:p>
          <a:p>
            <a:pPr lvl="1"/>
            <a:r>
              <a:rPr dirty="0"/>
              <a:t>Internet Printing Protocol/2.x Fourth Edition	- Interim</a:t>
            </a:r>
          </a:p>
          <a:p>
            <a:pPr lvl="1"/>
            <a:r>
              <a:rPr dirty="0"/>
              <a:t>IPP Driverless Printing Extensions v2.0	</a:t>
            </a:r>
            <a:r>
              <a:rPr lang="en-US" dirty="0"/>
              <a:t>	</a:t>
            </a:r>
            <a:r>
              <a:rPr dirty="0"/>
              <a:t>- Prototype</a:t>
            </a:r>
          </a:p>
          <a:p>
            <a:pPr lvl="1"/>
            <a:r>
              <a:rPr dirty="0"/>
              <a:t>IPP Encrypted Jobs and Documents v1.0	</a:t>
            </a:r>
            <a:r>
              <a:rPr lang="en-US" dirty="0"/>
              <a:t>	</a:t>
            </a:r>
            <a:r>
              <a:rPr dirty="0"/>
              <a:t>- Prototype</a:t>
            </a:r>
          </a:p>
          <a:p>
            <a:pPr lvl="1"/>
            <a:r>
              <a:rPr dirty="0"/>
              <a:t>IPP Enterprise Printing Extensions v2.0	</a:t>
            </a:r>
            <a:r>
              <a:rPr lang="en-US" dirty="0"/>
              <a:t>	</a:t>
            </a:r>
            <a:r>
              <a:rPr dirty="0"/>
              <a:t>- Prototype</a:t>
            </a:r>
          </a:p>
          <a:p>
            <a:pPr lvl="1"/>
            <a:r>
              <a:rPr dirty="0"/>
              <a:t>IPP Everywhere™ v2.0			</a:t>
            </a:r>
            <a:r>
              <a:rPr lang="en-US" dirty="0"/>
              <a:t>	</a:t>
            </a:r>
            <a:r>
              <a:rPr dirty="0"/>
              <a:t>- Interim</a:t>
            </a:r>
          </a:p>
          <a:p>
            <a:pPr lvl="1"/>
            <a:r>
              <a:rPr dirty="0"/>
              <a:t>IPP Production Printing Extensions v2.0	</a:t>
            </a:r>
            <a:r>
              <a:rPr lang="en-US" dirty="0"/>
              <a:t>	</a:t>
            </a:r>
            <a:r>
              <a:rPr dirty="0"/>
              <a:t>- Stable</a:t>
            </a:r>
            <a:br>
              <a:rPr dirty="0"/>
            </a:br>
            <a:endParaRPr dirty="0"/>
          </a:p>
          <a:p>
            <a:r>
              <a:rPr dirty="0"/>
              <a:t>Up-to-date pending IANA registrations online:</a:t>
            </a:r>
          </a:p>
          <a:p>
            <a:pPr lvl="1"/>
            <a:r>
              <a:rPr u="sng" dirty="0">
                <a:solidFill>
                  <a:srgbClr val="0000FF"/>
                </a:solidFill>
                <a:uFill>
                  <a:solidFill>
                    <a:srgbClr val="0000FF"/>
                  </a:solidFill>
                </a:uFill>
                <a:hlinkClick r:id="rId3"/>
              </a:rPr>
              <a:t>https://www.pwg.org/ipp/ipp-registrations.xml</a:t>
            </a:r>
          </a:p>
          <a:p>
            <a:pPr lvl="1"/>
            <a:r>
              <a:rPr dirty="0"/>
              <a:t>Continue to maintain this in parallel for new specifications</a:t>
            </a:r>
          </a:p>
          <a:p>
            <a:pPr lvl="1"/>
            <a:r>
              <a:rPr dirty="0" err="1"/>
              <a:t>Github</a:t>
            </a:r>
            <a:r>
              <a:rPr dirty="0"/>
              <a:t> repository: </a:t>
            </a:r>
            <a:r>
              <a:rPr u="sng" dirty="0">
                <a:solidFill>
                  <a:srgbClr val="0000FF"/>
                </a:solidFill>
                <a:uFill>
                  <a:solidFill>
                    <a:srgbClr val="0000FF"/>
                  </a:solidFill>
                </a:uFill>
                <a:hlinkClick r:id="rId4"/>
              </a:rPr>
              <a:t>https://github.com/istopwg/ippregistry</a:t>
            </a:r>
            <a:br>
              <a:rPr dirty="0"/>
            </a:br>
            <a:endParaRPr dirty="0"/>
          </a:p>
        </p:txBody>
      </p:sp>
      <p:sp>
        <p:nvSpPr>
          <p:cNvPr id="84"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31</a:t>
            </a:fld>
            <a:endParaRPr/>
          </a:p>
        </p:txBody>
      </p:sp>
    </p:spTree>
    <p:extLst>
      <p:ext uri="{BB962C8B-B14F-4D97-AF65-F5344CB8AC3E}">
        <p14:creationId xmlns:p14="http://schemas.microsoft.com/office/powerpoint/2010/main" val="226475274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87"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88"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9" name="Copyright © 2022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2022 The Printer Working Group. All rights reserved. The IPP Everywhere and PWG logos are trademarks of the IEEE-ISTO.</a:t>
            </a:r>
          </a:p>
        </p:txBody>
      </p:sp>
      <p:sp>
        <p:nvSpPr>
          <p:cNvPr id="90"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91" name="IPP WG: More Information"/>
          <p:cNvSpPr txBox="1">
            <a:spLocks noGrp="1"/>
          </p:cNvSpPr>
          <p:nvPr>
            <p:ph type="title"/>
          </p:nvPr>
        </p:nvSpPr>
        <p:spPr>
          <a:prstGeom prst="rect">
            <a:avLst/>
          </a:prstGeom>
        </p:spPr>
        <p:txBody>
          <a:bodyPr/>
          <a:lstStyle/>
          <a:p>
            <a:r>
              <a:t>IPP WG: More Information</a:t>
            </a:r>
          </a:p>
        </p:txBody>
      </p:sp>
      <p:sp>
        <p:nvSpPr>
          <p:cNvPr id="92"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Working Group web page</a:t>
            </a:r>
          </a:p>
          <a:p>
            <a:pPr lvl="1"/>
            <a:r>
              <a:rPr u="sng">
                <a:solidFill>
                  <a:srgbClr val="0000FF"/>
                </a:solidFill>
                <a:uFill>
                  <a:solidFill>
                    <a:srgbClr val="0000FF"/>
                  </a:solidFill>
                </a:uFill>
                <a:hlinkClick r:id="rId3"/>
              </a:rPr>
              <a:t>https://www.pwg.org/ipp/index.html</a:t>
            </a:r>
            <a:r>
              <a:t> </a:t>
            </a:r>
          </a:p>
          <a:p>
            <a:r>
              <a:t>Subscribe to the IPP mailing list </a:t>
            </a:r>
          </a:p>
          <a:p>
            <a:pPr lvl="1"/>
            <a:r>
              <a:rPr u="sng">
                <a:solidFill>
                  <a:srgbClr val="0000FF"/>
                </a:solidFill>
                <a:uFill>
                  <a:solidFill>
                    <a:srgbClr val="0000FF"/>
                  </a:solidFill>
                </a:uFill>
                <a:hlinkClick r:id="rId4"/>
              </a:rPr>
              <a:t>https://www.pwg.org/mailman/listinfo/ipp</a:t>
            </a:r>
          </a:p>
          <a:p>
            <a:r>
              <a:t>IPP WG holds bi-weekly phone conferences announced on the IPP mailing list</a:t>
            </a:r>
          </a:p>
          <a:p>
            <a:pPr lvl="1"/>
            <a:r>
              <a:t>Next conference calls scheduled for Thursday, September 1 and 15, 2022 at 3pm ET</a:t>
            </a:r>
          </a:p>
        </p:txBody>
      </p:sp>
      <p:sp>
        <p:nvSpPr>
          <p:cNvPr id="9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32</a:t>
            </a:fld>
            <a:endParaRPr/>
          </a:p>
        </p:txBody>
      </p:sp>
    </p:spTree>
    <p:extLst>
      <p:ext uri="{BB962C8B-B14F-4D97-AF65-F5344CB8AC3E}">
        <p14:creationId xmlns:p14="http://schemas.microsoft.com/office/powerpoint/2010/main" val="24713794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dirty="0"/>
              <a:t>Liaison Status</a:t>
            </a:r>
            <a:r>
              <a:rPr lang="en-US" dirty="0"/>
              <a:t> – August 2022</a:t>
            </a:r>
            <a:endParaRPr dirty="0"/>
          </a:p>
        </p:txBody>
      </p:sp>
    </p:spTree>
    <p:extLst>
      <p:ext uri="{BB962C8B-B14F-4D97-AF65-F5344CB8AC3E}">
        <p14:creationId xmlns:p14="http://schemas.microsoft.com/office/powerpoint/2010/main" val="399817019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fontScale="62500" lnSpcReduction="20000"/>
          </a:bodyPr>
          <a:lstStyle/>
          <a:p>
            <a:pPr lvl="0">
              <a:buFont typeface="Arial" pitchFamily="34" charset="0"/>
              <a:buChar char="•"/>
            </a:pPr>
            <a:r>
              <a:rPr lang="en-US" b="1" dirty="0" err="1"/>
              <a:t>OpenPrintingGoogle</a:t>
            </a:r>
            <a:r>
              <a:rPr lang="en-US" b="1" dirty="0"/>
              <a:t> Summer of Code 2022 (</a:t>
            </a:r>
            <a:r>
              <a:rPr lang="en-US" b="1" dirty="0" err="1"/>
              <a:t>Aveek</a:t>
            </a:r>
            <a:r>
              <a:rPr lang="en-US" b="1" dirty="0"/>
              <a:t>/Till)</a:t>
            </a:r>
          </a:p>
          <a:p>
            <a:pPr lvl="1">
              <a:buFont typeface="Arial" pitchFamily="34" charset="0"/>
              <a:buChar char="•"/>
            </a:pPr>
            <a:r>
              <a:rPr lang="en-US" b="1" dirty="0">
                <a:hlinkClick r:id="rId2"/>
              </a:rPr>
              <a:t>https://developers.google.com/open-source/gsoc/timeline</a:t>
            </a:r>
            <a:endParaRPr lang="en-US" b="1" dirty="0"/>
          </a:p>
          <a:p>
            <a:pPr lvl="1">
              <a:buFont typeface="Arial" pitchFamily="34" charset="0"/>
              <a:buChar char="•"/>
            </a:pPr>
            <a:r>
              <a:rPr lang="en-US" b="1" dirty="0" err="1"/>
              <a:t>Aveek</a:t>
            </a:r>
            <a:r>
              <a:rPr lang="en-US" b="1" dirty="0"/>
              <a:t>/Till are the coordinators for all Linux Foundation projects</a:t>
            </a:r>
          </a:p>
          <a:p>
            <a:pPr lvl="1">
              <a:buFont typeface="Arial" pitchFamily="34" charset="0"/>
              <a:buChar char="•"/>
            </a:pPr>
            <a:r>
              <a:rPr lang="en-US" b="1" dirty="0"/>
              <a:t>Coding started 13 June 2022 and ends 12 September 2022</a:t>
            </a:r>
          </a:p>
          <a:p>
            <a:pPr>
              <a:buFont typeface="Arial" pitchFamily="34" charset="0"/>
              <a:buChar char="•"/>
            </a:pPr>
            <a:r>
              <a:rPr lang="en-US" b="1" dirty="0"/>
              <a:t>OpenPrinting CUPS (</a:t>
            </a:r>
            <a:r>
              <a:rPr lang="en-US" b="1" dirty="0" err="1"/>
              <a:t>Zdenek</a:t>
            </a:r>
            <a:r>
              <a:rPr lang="en-US" b="1" dirty="0"/>
              <a:t> </a:t>
            </a:r>
            <a:r>
              <a:rPr lang="en-US" b="1" dirty="0" err="1"/>
              <a:t>Dohnal</a:t>
            </a:r>
            <a:r>
              <a:rPr lang="en-US" b="1" dirty="0"/>
              <a:t>, RedHat)</a:t>
            </a:r>
          </a:p>
          <a:p>
            <a:pPr lvl="1">
              <a:buFont typeface="Arial" pitchFamily="34" charset="0"/>
              <a:buChar char="•"/>
            </a:pPr>
            <a:r>
              <a:rPr lang="en-US" b="1" dirty="0">
                <a:hlinkClick r:id="rId3"/>
              </a:rPr>
              <a:t>https://openprinting.github.io/cups-2.4.2/</a:t>
            </a:r>
            <a:endParaRPr lang="en-US" b="1" dirty="0"/>
          </a:p>
          <a:p>
            <a:pPr lvl="1">
              <a:buFont typeface="Arial" pitchFamily="34" charset="0"/>
              <a:buChar char="•"/>
            </a:pPr>
            <a:r>
              <a:rPr lang="en-US" b="1" dirty="0"/>
              <a:t>Current stable release is OP CUPS v2.4.2 on 26 May 2022.</a:t>
            </a:r>
          </a:p>
          <a:p>
            <a:pPr>
              <a:buFont typeface="Arial" pitchFamily="34" charset="0"/>
              <a:buChar char="•"/>
            </a:pPr>
            <a:r>
              <a:rPr lang="en-US" b="1" dirty="0"/>
              <a:t>OpenPrinting CUPS Filters (Till)</a:t>
            </a:r>
          </a:p>
          <a:p>
            <a:pPr lvl="1">
              <a:buFont typeface="Arial" pitchFamily="34" charset="0"/>
              <a:buChar char="•"/>
            </a:pPr>
            <a:r>
              <a:rPr lang="en-US" b="1" dirty="0">
                <a:hlinkClick r:id="rId4"/>
              </a:rPr>
              <a:t>https://github.com/OpenPrinting/cups-filters/releases/tag/1.28.15</a:t>
            </a:r>
            <a:endParaRPr lang="en-US" b="1" dirty="0"/>
          </a:p>
          <a:p>
            <a:pPr lvl="1">
              <a:buFont typeface="Arial" pitchFamily="34" charset="0"/>
              <a:buChar char="•"/>
            </a:pPr>
            <a:r>
              <a:rPr lang="en-US" b="1" dirty="0"/>
              <a:t>Current release is OP CUPS Filters v1.28.15 on 11 April 2022.</a:t>
            </a:r>
          </a:p>
          <a:p>
            <a:pPr>
              <a:buFont typeface="Arial" pitchFamily="34" charset="0"/>
              <a:buChar char="•"/>
            </a:pPr>
            <a:r>
              <a:rPr lang="en-US" b="1" dirty="0"/>
              <a:t>OpenPrinting PAPPL (Printer Application) (Mike)</a:t>
            </a:r>
          </a:p>
          <a:p>
            <a:pPr lvl="1">
              <a:buFont typeface="Arial" pitchFamily="34" charset="0"/>
              <a:buChar char="•"/>
            </a:pPr>
            <a:r>
              <a:rPr lang="en-US" b="1" dirty="0">
                <a:hlinkClick r:id="rId5"/>
              </a:rPr>
              <a:t>https://github.com/michaelrsweet/pappl/releases/tag/v1.2.1</a:t>
            </a:r>
            <a:endParaRPr lang="en-US" b="1" dirty="0"/>
          </a:p>
          <a:p>
            <a:pPr lvl="1">
              <a:buFont typeface="Arial" pitchFamily="34" charset="0"/>
              <a:buChar char="•"/>
            </a:pPr>
            <a:r>
              <a:rPr lang="en-US" b="1" dirty="0"/>
              <a:t>Current release is PAPPL v1.2.1 on 26 May 2022.</a:t>
            </a:r>
          </a:p>
          <a:p>
            <a:pPr>
              <a:buFont typeface="Arial" pitchFamily="34" charset="0"/>
              <a:buChar char="•"/>
            </a:pPr>
            <a:r>
              <a:rPr lang="en-US" b="1" dirty="0"/>
              <a:t>OpenPrinting </a:t>
            </a:r>
            <a:r>
              <a:rPr lang="en-US" b="1" dirty="0" err="1"/>
              <a:t>LPrint</a:t>
            </a:r>
            <a:r>
              <a:rPr lang="en-US" b="1" dirty="0"/>
              <a:t> Label Printer Application (Mike)</a:t>
            </a:r>
          </a:p>
          <a:p>
            <a:pPr lvl="1">
              <a:buFont typeface="Arial" pitchFamily="34" charset="0"/>
              <a:buChar char="•"/>
            </a:pPr>
            <a:r>
              <a:rPr lang="en-US" b="1" dirty="0">
                <a:hlinkClick r:id="rId6"/>
              </a:rPr>
              <a:t>https://github.com/michaelrsweet/lprint/releases/tag/v1.1.0 </a:t>
            </a:r>
            <a:endParaRPr lang="en-US" b="1" dirty="0"/>
          </a:p>
          <a:p>
            <a:pPr lvl="1">
              <a:buFont typeface="Arial" pitchFamily="34" charset="0"/>
              <a:buChar char="•"/>
            </a:pPr>
            <a:r>
              <a:rPr lang="en-US" b="1" dirty="0"/>
              <a:t>Current release is </a:t>
            </a:r>
            <a:r>
              <a:rPr lang="en-US" b="1" dirty="0" err="1"/>
              <a:t>LPrint</a:t>
            </a:r>
            <a:r>
              <a:rPr lang="en-US" b="1" dirty="0"/>
              <a:t> v1.1.0 on 23 December 2021</a:t>
            </a:r>
          </a:p>
          <a:p>
            <a:pPr>
              <a:buFont typeface="Arial" pitchFamily="34" charset="0"/>
              <a:buChar char="•"/>
            </a:pPr>
            <a:r>
              <a:rPr lang="en-US" b="1" dirty="0"/>
              <a:t>OpenPrinting PostScript, </a:t>
            </a:r>
            <a:r>
              <a:rPr lang="en-US" b="1" dirty="0" err="1"/>
              <a:t>Ghostscript</a:t>
            </a:r>
            <a:r>
              <a:rPr lang="en-US" b="1" dirty="0"/>
              <a:t>, </a:t>
            </a:r>
            <a:r>
              <a:rPr lang="en-US" b="1" dirty="0" err="1"/>
              <a:t>Gutenprint</a:t>
            </a:r>
            <a:r>
              <a:rPr lang="en-US" b="1" dirty="0"/>
              <a:t>, HPLIP Printer Apps (Till)</a:t>
            </a:r>
          </a:p>
          <a:p>
            <a:pPr lvl="1">
              <a:buFont typeface="Arial" pitchFamily="34" charset="0"/>
              <a:buChar char="•"/>
            </a:pPr>
            <a:r>
              <a:rPr lang="en-US" b="1" dirty="0">
                <a:hlinkClick r:id="rId7"/>
              </a:rPr>
              <a:t>https://github.com/OpenPrinting/ps-printer-app</a:t>
            </a:r>
            <a:endParaRPr lang="en-US" b="1" dirty="0"/>
          </a:p>
          <a:p>
            <a:pPr lvl="1">
              <a:buFont typeface="Arial" pitchFamily="34" charset="0"/>
              <a:buChar char="•"/>
            </a:pPr>
            <a:r>
              <a:rPr lang="en-US" b="1" dirty="0">
                <a:hlinkClick r:id="rId8"/>
              </a:rPr>
              <a:t>https://github.com/OpenPrinting/ghostscript-printer-app</a:t>
            </a:r>
            <a:endParaRPr lang="en-US" b="1" dirty="0"/>
          </a:p>
          <a:p>
            <a:pPr lvl="1">
              <a:buFont typeface="Arial" pitchFamily="34" charset="0"/>
              <a:buChar char="•"/>
            </a:pPr>
            <a:r>
              <a:rPr lang="en-US" b="1" dirty="0">
                <a:hlinkClick r:id="rId9"/>
              </a:rPr>
              <a:t>https://github.com/OpenPrinting/gutenprint-printer-app</a:t>
            </a:r>
            <a:endParaRPr lang="en-US" b="1" dirty="0"/>
          </a:p>
          <a:p>
            <a:pPr lvl="1">
              <a:buFont typeface="Arial" pitchFamily="34" charset="0"/>
              <a:buChar char="•"/>
            </a:pPr>
            <a:r>
              <a:rPr lang="en-US" b="1" dirty="0">
                <a:hlinkClick r:id="rId10"/>
              </a:rPr>
              <a:t>https://github.com/OpenPrinting/hplip-printer-app</a:t>
            </a:r>
            <a:endParaRPr lang="en-US" b="1" dirty="0"/>
          </a:p>
          <a:p>
            <a:pPr>
              <a:buFont typeface="Arial" pitchFamily="34" charset="0"/>
              <a:buChar char="•"/>
            </a:pPr>
            <a:r>
              <a:rPr lang="en-US" b="1" dirty="0"/>
              <a:t>OpenPrinting CUPS Legacy Driver Retro-Fitting Printer Applications (Till)</a:t>
            </a:r>
          </a:p>
          <a:p>
            <a:pPr lvl="1">
              <a:buFont typeface="Arial" pitchFamily="34" charset="0"/>
              <a:buChar char="•"/>
            </a:pPr>
            <a:r>
              <a:rPr lang="en-US" b="1" dirty="0">
                <a:hlinkClick r:id="rId11"/>
              </a:rPr>
              <a:t>https://github.com/OpenPrinting/pappl-retrofit</a:t>
            </a:r>
            <a:endParaRPr lang="en-US" b="1"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34</a:t>
            </a:fld>
            <a:endParaRPr/>
          </a:p>
        </p:txBody>
      </p:sp>
    </p:spTree>
    <p:extLst>
      <p:ext uri="{BB962C8B-B14F-4D97-AF65-F5344CB8AC3E}">
        <p14:creationId xmlns:p14="http://schemas.microsoft.com/office/powerpoint/2010/main" val="256544253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371600"/>
            <a:ext cx="8229600" cy="4506686"/>
          </a:xfrm>
        </p:spPr>
        <p:txBody>
          <a:bodyPr>
            <a:normAutofit/>
          </a:bodyPr>
          <a:lstStyle/>
          <a:p>
            <a:r>
              <a:rPr lang="en-US" dirty="0"/>
              <a:t>Mopria Alliance liaison to PWG: Michael </a:t>
            </a:r>
            <a:r>
              <a:rPr lang="en-US" dirty="0" err="1"/>
              <a:t>Rhines</a:t>
            </a:r>
            <a:r>
              <a:rPr lang="en-US" dirty="0"/>
              <a:t> (Qualcomm)</a:t>
            </a:r>
          </a:p>
          <a:p>
            <a:endParaRPr lang="en-US" dirty="0"/>
          </a:p>
          <a:p>
            <a:r>
              <a:rPr lang="en-US" dirty="0"/>
              <a:t>Liaison agreement addendum signed May 10, 2022</a:t>
            </a:r>
          </a:p>
          <a:p>
            <a:pPr lvl="1"/>
            <a:r>
              <a:rPr lang="en-US" dirty="0">
                <a:solidFill>
                  <a:srgbClr val="FF0000"/>
                </a:solidFill>
              </a:rPr>
              <a:t>Renews liaison agreement and auto-renews it until one or both parties cancel it</a:t>
            </a:r>
          </a:p>
          <a:p>
            <a:pPr marL="40640" indent="0">
              <a:buNone/>
            </a:pPr>
            <a:r>
              <a:rPr lang="en-US" dirty="0"/>
              <a:t>	</a:t>
            </a:r>
          </a:p>
          <a:p>
            <a:r>
              <a:rPr lang="en-US" dirty="0"/>
              <a:t>No collaboration currently active but opportunities exist</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35</a:t>
            </a:fld>
            <a:endParaRPr/>
          </a:p>
        </p:txBody>
      </p:sp>
    </p:spTree>
    <p:extLst>
      <p:ext uri="{BB962C8B-B14F-4D97-AF65-F5344CB8AC3E}">
        <p14:creationId xmlns:p14="http://schemas.microsoft.com/office/powerpoint/2010/main" val="38729834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lnSpcReduction="10000"/>
          </a:bodyPr>
          <a:lstStyle/>
          <a:p>
            <a:r>
              <a:rPr lang="en-US" sz="2000" dirty="0"/>
              <a:t>America Makes &amp; ANSI Additive Manufacturing Standardization Collaborative (AMSC) - </a:t>
            </a:r>
          </a:p>
          <a:p>
            <a:pPr lvl="1"/>
            <a:r>
              <a:rPr lang="en-US" sz="1600" u="sng" dirty="0">
                <a:hlinkClick r:id="rId2"/>
              </a:rPr>
              <a:t>https://www.ansi.org/standards-coordination/collaboratives-activities/additive-manufacturing-collaborative</a:t>
            </a:r>
            <a:r>
              <a:rPr lang="en-US" sz="1600" u="sng" dirty="0"/>
              <a:t>.</a:t>
            </a:r>
            <a:r>
              <a:rPr lang="en-US" sz="1600" dirty="0"/>
              <a:t> The IEEE-ISTO Printer Working Group is participating in the AMSC initiative.</a:t>
            </a:r>
          </a:p>
          <a:p>
            <a:pPr lvl="1"/>
            <a:endParaRPr lang="en-US" sz="1400" dirty="0"/>
          </a:p>
          <a:p>
            <a:r>
              <a:rPr lang="da-DK" sz="2000" dirty="0"/>
              <a:t>ASTM </a:t>
            </a:r>
            <a:r>
              <a:rPr lang="en-US" sz="2000" dirty="0"/>
              <a:t>Committee F42 on Additive Manufacturing Technologies -</a:t>
            </a:r>
            <a:endParaRPr lang="en-US" dirty="0"/>
          </a:p>
          <a:p>
            <a:pPr lvl="1"/>
            <a:r>
              <a:rPr lang="en-US" sz="1600" dirty="0">
                <a:hlinkClick r:id="rId3"/>
              </a:rPr>
              <a:t>https://www.astm.org/COMMITTEE/F42.htm</a:t>
            </a:r>
            <a:endParaRPr lang="en-US" sz="1600" dirty="0"/>
          </a:p>
          <a:p>
            <a:pPr marL="955039" lvl="2" indent="0">
              <a:buNone/>
            </a:pPr>
            <a:endParaRPr lang="en-US" sz="1400" dirty="0"/>
          </a:p>
          <a:p>
            <a:r>
              <a:rPr lang="da-DK" sz="2000" dirty="0"/>
              <a:t>INCITS Digital Manufacturing Technical Committee -</a:t>
            </a:r>
          </a:p>
          <a:p>
            <a:pPr lvl="1"/>
            <a:r>
              <a:rPr lang="da-DK" sz="1600" dirty="0">
                <a:hlinkClick r:id="rId4"/>
              </a:rPr>
              <a:t>https://www.incits.org/committees/digitalmanufacturing</a:t>
            </a:r>
            <a:endParaRPr lang="da-DK" sz="1600" dirty="0"/>
          </a:p>
          <a:p>
            <a:pPr lvl="2"/>
            <a:r>
              <a:rPr lang="da-DK" sz="1600" dirty="0"/>
              <a:t>Liaison allows PWG to monitor activities of ISO/IEC JTC 1      WG12 3D Printing and Scanning</a:t>
            </a:r>
          </a:p>
          <a:p>
            <a:endParaRPr lang="da-DK" sz="1400" dirty="0"/>
          </a:p>
          <a:p>
            <a:r>
              <a:rPr lang="da-DK" sz="2000" dirty="0"/>
              <a:t>3MF Consortium -</a:t>
            </a:r>
          </a:p>
          <a:p>
            <a:pPr lvl="1"/>
            <a:r>
              <a:rPr lang="da-DK" sz="1600" dirty="0">
                <a:hlinkClick r:id="rId5"/>
              </a:rPr>
              <a:t>https://www.3mf.io</a:t>
            </a:r>
            <a:endParaRPr lang="da-DK" sz="1600" dirty="0"/>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36</a:t>
            </a:fld>
            <a:endParaRPr/>
          </a:p>
        </p:txBody>
      </p:sp>
    </p:spTree>
    <p:extLst>
      <p:ext uri="{BB962C8B-B14F-4D97-AF65-F5344CB8AC3E}">
        <p14:creationId xmlns:p14="http://schemas.microsoft.com/office/powerpoint/2010/main" val="281491193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fontScale="85000" lnSpcReduction="20000"/>
          </a:bodyPr>
          <a:lstStyle/>
          <a:p>
            <a:r>
              <a:rPr lang="en-US" sz="2000" dirty="0"/>
              <a:t>American Concrete Institute Committee 564 - 			        3-D Printing with Cementitious Materials</a:t>
            </a:r>
          </a:p>
          <a:p>
            <a:pPr lvl="1"/>
            <a:r>
              <a:rPr lang="en-US" sz="1600" u="sng" dirty="0">
                <a:hlinkClick r:id="rId2"/>
              </a:rPr>
              <a:t>https://www.concrete.org/committees/directoryofcommittees/acommitteehome.aspx?committee_code=C0056400</a:t>
            </a:r>
            <a:r>
              <a:rPr lang="en-US" sz="1600" u="sng" dirty="0"/>
              <a:t> </a:t>
            </a:r>
          </a:p>
          <a:p>
            <a:pPr lvl="2" algn="just"/>
            <a:r>
              <a:rPr lang="en-US" sz="1600" dirty="0"/>
              <a:t>Paul Tykodi is investigating the possibility that the IEEE-ISTO Printer Working Group may be invited to deliver a webinar on its Safe G-Code best practice document to ACI 564 committee members in the summer of 2022</a:t>
            </a:r>
          </a:p>
          <a:p>
            <a:pPr lvl="1"/>
            <a:endParaRPr lang="en-US" sz="1400" dirty="0"/>
          </a:p>
          <a:p>
            <a:r>
              <a:rPr lang="en-US" sz="2000" dirty="0"/>
              <a:t>3D PDF at the PDF Association -</a:t>
            </a:r>
            <a:endParaRPr lang="en-US" dirty="0"/>
          </a:p>
          <a:p>
            <a:pPr lvl="1"/>
            <a:r>
              <a:rPr lang="en-US" sz="1600" dirty="0">
                <a:hlinkClick r:id="rId3"/>
              </a:rPr>
              <a:t>https://www.pdfa.org/3d-pdf-at-the-pdf-association/</a:t>
            </a:r>
            <a:r>
              <a:rPr lang="en-US" sz="1600" dirty="0"/>
              <a:t> </a:t>
            </a:r>
          </a:p>
          <a:p>
            <a:pPr lvl="2" algn="just"/>
            <a:r>
              <a:rPr lang="en-US" sz="1600" dirty="0"/>
              <a:t>Paul Tykodi is representing the IEEE-ISTO Printer Working Group in the activities of the PDF Association 3D PDF Technical Working Group (TWG) and as time permits the 3D PDF User Liaison Working Group (LWG) as well.</a:t>
            </a:r>
          </a:p>
          <a:p>
            <a:pPr lvl="3" algn="just"/>
            <a:r>
              <a:rPr lang="en-US" sz="1200" dirty="0"/>
              <a:t>Participation in the work of the PDF Association allows the PWG to monitor the activities of ISO TC171 SC2 - </a:t>
            </a:r>
            <a:r>
              <a:rPr lang="en-US" sz="1200" i="1" dirty="0"/>
              <a:t>Document file formats, EDMS systems and authenticity of information </a:t>
            </a:r>
            <a:r>
              <a:rPr lang="en-US" sz="1200" dirty="0">
                <a:hlinkClick r:id="rId4"/>
              </a:rPr>
              <a:t>https://www.iso.org/committee/53674.html</a:t>
            </a:r>
            <a:r>
              <a:rPr lang="en-US" sz="1200" dirty="0"/>
              <a:t>, which is the committee responsible for PDF file format standardization </a:t>
            </a:r>
          </a:p>
          <a:p>
            <a:endParaRPr lang="da-DK" sz="1400" dirty="0"/>
          </a:p>
          <a:p>
            <a:r>
              <a:rPr lang="da-DK" sz="2000" dirty="0"/>
              <a:t>VDMA OPC UA for Additive Manufacturing – 			     Joint Working Group 40 540</a:t>
            </a:r>
          </a:p>
          <a:p>
            <a:pPr lvl="1"/>
            <a:r>
              <a:rPr lang="da-DK" sz="1600" dirty="0">
                <a:hlinkClick r:id="rId5"/>
              </a:rPr>
              <a:t>https://www.vdma.org/events-trade-fairs/-/event/view/70649</a:t>
            </a:r>
            <a:endParaRPr lang="da-DK" sz="1600" dirty="0"/>
          </a:p>
          <a:p>
            <a:pPr lvl="2"/>
            <a:r>
              <a:rPr lang="en-US" sz="1600" dirty="0"/>
              <a:t>Paul Tykodi is representing the IEEE-ISTO Printer Working Group in the activities of the Joint Working Group. The JWG has a potential interest in referencing IPP 3D standard for secure remote job submission</a:t>
            </a:r>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37</a:t>
            </a:fld>
            <a:endParaRPr/>
          </a:p>
        </p:txBody>
      </p:sp>
    </p:spTree>
    <p:extLst>
      <p:ext uri="{BB962C8B-B14F-4D97-AF65-F5344CB8AC3E}">
        <p14:creationId xmlns:p14="http://schemas.microsoft.com/office/powerpoint/2010/main" val="122322897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November 15 – 17: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39</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dirty="0"/>
              <a:t> </a:t>
            </a:r>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lang="en-US" dirty="0"/>
              <a:t>Backup</a:t>
            </a:r>
            <a:endParaRPr dirty="0"/>
          </a:p>
        </p:txBody>
      </p:sp>
    </p:spTree>
    <p:extLst>
      <p:ext uri="{BB962C8B-B14F-4D97-AF65-F5344CB8AC3E}">
        <p14:creationId xmlns:p14="http://schemas.microsoft.com/office/powerpoint/2010/main" val="214372460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Process v4.0 in development</a:t>
            </a:r>
          </a:p>
          <a:p>
            <a:pPr lvl="1"/>
            <a:r>
              <a:rPr lang="en-US" dirty="0"/>
              <a:t>New draft posted</a:t>
            </a:r>
          </a:p>
          <a:p>
            <a:pPr lvl="1"/>
            <a:r>
              <a:rPr lang="en-US" dirty="0"/>
              <a:t>Discussions ongoing</a:t>
            </a:r>
          </a:p>
          <a:p>
            <a:endParaRPr lang="en-US" dirty="0"/>
          </a:p>
          <a:p>
            <a:r>
              <a:rPr lang="en-US" dirty="0"/>
              <a:t>PWG Policy</a:t>
            </a:r>
          </a:p>
          <a:p>
            <a:pPr lvl="1"/>
            <a:r>
              <a:rPr lang="en-US" dirty="0"/>
              <a:t>PWG IPP Registry Policy : 2020-05-18</a:t>
            </a:r>
          </a:p>
          <a:p>
            <a:pPr lvl="1"/>
            <a:r>
              <a:rPr lang="en-US" dirty="0"/>
              <a:t>PWG Namespace Policy : 2020-07-20</a:t>
            </a:r>
          </a:p>
          <a:p>
            <a:pPr lvl="1"/>
            <a:r>
              <a:rPr lang="en-US" dirty="0"/>
              <a:t>PWG Press Release Review Policy: 2020-09-08</a:t>
            </a:r>
          </a:p>
          <a:p>
            <a:pPr lvl="1"/>
            <a:r>
              <a:rPr lang="en-US" dirty="0"/>
              <a:t>PWG Roles and Responsibilities Policy : 2020-09-24</a:t>
            </a:r>
          </a:p>
          <a:p>
            <a:pPr lvl="1"/>
            <a:r>
              <a:rPr lang="en-US" dirty="0"/>
              <a:t>PWG Antitrust Policy : 2021-02-01</a:t>
            </a:r>
          </a:p>
          <a:p>
            <a:pPr lvl="1"/>
            <a:r>
              <a:rPr lang="en-US" dirty="0"/>
              <a:t>PWG Officer Elections : Draft in review</a:t>
            </a:r>
          </a:p>
          <a:p>
            <a:pPr lvl="1"/>
            <a:r>
              <a:rPr lang="en-US" dirty="0"/>
              <a:t>PWG Network Infrastructure : Draft in review</a:t>
            </a:r>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41</a:t>
            </a:fld>
            <a:endParaRPr lang="en-US" dirty="0"/>
          </a:p>
        </p:txBody>
      </p:sp>
    </p:spTree>
    <p:extLst>
      <p:ext uri="{BB962C8B-B14F-4D97-AF65-F5344CB8AC3E}">
        <p14:creationId xmlns:p14="http://schemas.microsoft.com/office/powerpoint/2010/main" val="22979609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40640"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40640"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140269</TotalTime>
  <Words>2922</Words>
  <Application>Microsoft Macintosh PowerPoint</Application>
  <PresentationFormat>On-screen Show (4:3)</PresentationFormat>
  <Paragraphs>411</Paragraphs>
  <Slides>41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Lucida Grande</vt:lpstr>
      <vt:lpstr>Verdana</vt:lpstr>
      <vt:lpstr>Wingdings</vt:lpstr>
      <vt:lpstr>White</vt:lpstr>
      <vt:lpstr> PWG August 2022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Agenda Overview – Day 3</vt:lpstr>
      <vt:lpstr>Steering Committee Updates</vt:lpstr>
      <vt:lpstr>Officers (2021-2023 Term)</vt:lpstr>
      <vt:lpstr>2022 Membership</vt:lpstr>
      <vt:lpstr>Thank You For Participating!</vt:lpstr>
      <vt:lpstr>Future Meeting Schedule</vt:lpstr>
      <vt:lpstr>IPP Everywhere™ Certified Printers</vt:lpstr>
      <vt:lpstr>Process 4.0 and Policy Updates</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IPP WG: Charter</vt:lpstr>
      <vt:lpstr>IPP WG: Officers</vt:lpstr>
      <vt:lpstr>IPP WG: Status</vt:lpstr>
      <vt:lpstr>IPP WG: More Information</vt:lpstr>
      <vt:lpstr>Liaison Status – August 2022</vt:lpstr>
      <vt:lpstr>Linux Foundation OpenPrinting</vt:lpstr>
      <vt:lpstr>Mopria Alliance</vt:lpstr>
      <vt:lpstr>3D / Additive Manufacturing Liaisons</vt:lpstr>
      <vt:lpstr>3D / Additive Manufacturing Liaisons</vt:lpstr>
      <vt:lpstr>Other Questions / Comments</vt:lpstr>
      <vt:lpstr>Next PWG Face-to-Face Meeting</vt:lpstr>
      <vt:lpstr>Backup</vt:lpstr>
      <vt:lpstr>Process Updates</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November 2021 Face-to-Face Plenary</dc:title>
  <dc:subject/>
  <dc:creator>Jeremy Leber (PWG Chair, Lexmark) and Smith Kennedy (PWG Vice Chair, HP Inc.)</dc:creator>
  <cp:keywords/>
  <dc:description/>
  <cp:lastModifiedBy>Jeremy L Leber</cp:lastModifiedBy>
  <cp:revision>694</cp:revision>
  <cp:lastPrinted>2019-08-28T15:37:14Z</cp:lastPrinted>
  <dcterms:modified xsi:type="dcterms:W3CDTF">2022-08-12T17:04:35Z</dcterms:modified>
  <cp:category/>
</cp:coreProperties>
</file>