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0"/>
  </p:notesMasterIdLst>
  <p:sldIdLst>
    <p:sldId id="417" r:id="rId2"/>
    <p:sldId id="257" r:id="rId3"/>
    <p:sldId id="258" r:id="rId4"/>
    <p:sldId id="374" r:id="rId5"/>
    <p:sldId id="449" r:id="rId6"/>
    <p:sldId id="259" r:id="rId7"/>
    <p:sldId id="260" r:id="rId8"/>
    <p:sldId id="448" r:id="rId9"/>
    <p:sldId id="262" r:id="rId10"/>
    <p:sldId id="424" r:id="rId11"/>
    <p:sldId id="419" r:id="rId12"/>
    <p:sldId id="429" r:id="rId13"/>
    <p:sldId id="404" r:id="rId14"/>
    <p:sldId id="266" r:id="rId15"/>
    <p:sldId id="403" r:id="rId16"/>
    <p:sldId id="290" r:id="rId17"/>
    <p:sldId id="264" r:id="rId18"/>
    <p:sldId id="332" r:id="rId19"/>
    <p:sldId id="407" r:id="rId20"/>
    <p:sldId id="267" r:id="rId21"/>
    <p:sldId id="268" r:id="rId22"/>
    <p:sldId id="269" r:id="rId23"/>
    <p:sldId id="410" r:id="rId24"/>
    <p:sldId id="388" r:id="rId25"/>
    <p:sldId id="389" r:id="rId26"/>
    <p:sldId id="390" r:id="rId27"/>
    <p:sldId id="386" r:id="rId28"/>
    <p:sldId id="378" r:id="rId29"/>
    <p:sldId id="256" r:id="rId30"/>
    <p:sldId id="450" r:id="rId31"/>
    <p:sldId id="287" r:id="rId32"/>
    <p:sldId id="382" r:id="rId33"/>
    <p:sldId id="387" r:id="rId34"/>
    <p:sldId id="434" r:id="rId35"/>
    <p:sldId id="289" r:id="rId36"/>
    <p:sldId id="441" r:id="rId37"/>
    <p:sldId id="447" r:id="rId38"/>
    <p:sldId id="408" r:id="rId39"/>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1pPr>
    <a:lvl2pPr marL="40640" marR="40640" indent="3429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40640" marR="40640" indent="6858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40640" marR="40640" indent="10287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40640" marR="40640" indent="13716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40640" marR="40640" indent="17145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40640" marR="40640" indent="20574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40640" marR="40640" indent="24003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40640" marR="40640" indent="274320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5D6FB7"/>
    <a:srgbClr val="F9F187"/>
    <a:srgbClr val="F9E7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D1A62CD-6818-4F47-88F1-3914AA2EC4C4}" v="13" dt="2021-08-17T03:31:05.583"/>
  </p1510:revLst>
</p1510:revInfo>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C5C7C9">
              <a:alpha val="30000"/>
            </a:srgbClr>
          </a:solidFill>
        </a:fill>
      </a:tcStyle>
    </a:band2H>
    <a:firstCol>
      <a:tcTxStyle b="off" i="off">
        <a:fontRef idx="minor">
          <a:srgbClr val="000000"/>
        </a:fontRef>
        <a:srgbClr val="000000"/>
      </a:tcTxStyle>
      <a:tcStyle>
        <a:tcBdr>
          <a:left>
            <a:ln w="28575"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8575"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lastRow>
    <a:fir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8575"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000000">
              <a:alpha val="25000"/>
            </a:srgbClr>
          </a:solidFill>
        </a:fill>
      </a:tcStyle>
    </a:firstRow>
  </a:tblStyle>
  <a:tblStyle styleId="{C7B018BB-80A7-4F77-B60F-C8B233D01FF8}" styleName="">
    <a:tblBg/>
    <a:wholeTbl>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64"/>
    <p:restoredTop sz="95964"/>
  </p:normalViewPr>
  <p:slideViewPr>
    <p:cSldViewPr snapToGrid="0" snapToObjects="1">
      <p:cViewPr varScale="1">
        <p:scale>
          <a:sx n="107" d="100"/>
          <a:sy n="107" d="100"/>
        </p:scale>
        <p:origin x="1592" y="160"/>
      </p:cViewPr>
      <p:guideLst>
        <p:guide orient="horz" pos="2160"/>
        <p:guide pos="2880"/>
      </p:guideLst>
    </p:cSldViewPr>
  </p:slideViewPr>
  <p:outlineViewPr>
    <p:cViewPr>
      <p:scale>
        <a:sx n="33" d="100"/>
        <a:sy n="33" d="100"/>
      </p:scale>
      <p:origin x="0" y="-4112"/>
    </p:cViewPr>
  </p:outlineViewPr>
  <p:notesTextViewPr>
    <p:cViewPr>
      <p:scale>
        <a:sx n="1" d="1"/>
        <a:sy n="1" d="1"/>
      </p:scale>
      <p:origin x="0" y="0"/>
    </p:cViewPr>
  </p:notesTextViewPr>
  <p:sorterViewPr>
    <p:cViewPr>
      <p:scale>
        <a:sx n="93" d="100"/>
        <a:sy n="9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nnedy, Smith (Wireless &amp; IPP Standards)" userId="0eeb2244-425b-4283-bee1-e4f5d8874cb0" providerId="ADAL" clId="{CD1A62CD-6818-4F47-88F1-3914AA2EC4C4}"/>
    <pc:docChg chg="custSel addSld delSld modSld">
      <pc:chgData name="Kennedy, Smith (Wireless &amp; IPP Standards)" userId="0eeb2244-425b-4283-bee1-e4f5d8874cb0" providerId="ADAL" clId="{CD1A62CD-6818-4F47-88F1-3914AA2EC4C4}" dt="2021-08-17T03:31:05.567" v="74"/>
      <pc:docMkLst>
        <pc:docMk/>
      </pc:docMkLst>
      <pc:sldChg chg="modSp add del">
        <pc:chgData name="Kennedy, Smith (Wireless &amp; IPP Standards)" userId="0eeb2244-425b-4283-bee1-e4f5d8874cb0" providerId="ADAL" clId="{CD1A62CD-6818-4F47-88F1-3914AA2EC4C4}" dt="2021-08-15T12:19:16.789" v="5"/>
        <pc:sldMkLst>
          <pc:docMk/>
          <pc:sldMk cId="0" sldId="256"/>
        </pc:sldMkLst>
        <pc:spChg chg="mod">
          <ac:chgData name="Kennedy, Smith (Wireless &amp; IPP Standards)" userId="0eeb2244-425b-4283-bee1-e4f5d8874cb0" providerId="ADAL" clId="{CD1A62CD-6818-4F47-88F1-3914AA2EC4C4}" dt="2021-08-15T12:19:16.789" v="5"/>
          <ac:spMkLst>
            <pc:docMk/>
            <pc:sldMk cId="0" sldId="256"/>
            <ac:spMk id="75" creationId="{00000000-0000-0000-0000-000000000000}"/>
          </ac:spMkLst>
        </pc:spChg>
      </pc:sldChg>
      <pc:sldChg chg="modSp mod">
        <pc:chgData name="Kennedy, Smith (Wireless &amp; IPP Standards)" userId="0eeb2244-425b-4283-bee1-e4f5d8874cb0" providerId="ADAL" clId="{CD1A62CD-6818-4F47-88F1-3914AA2EC4C4}" dt="2021-08-15T12:20:14.359" v="8" actId="27636"/>
        <pc:sldMkLst>
          <pc:docMk/>
          <pc:sldMk cId="938862281" sldId="332"/>
        </pc:sldMkLst>
        <pc:spChg chg="mod">
          <ac:chgData name="Kennedy, Smith (Wireless &amp; IPP Standards)" userId="0eeb2244-425b-4283-bee1-e4f5d8874cb0" providerId="ADAL" clId="{CD1A62CD-6818-4F47-88F1-3914AA2EC4C4}" dt="2021-08-15T12:20:14.359" v="8" actId="27636"/>
          <ac:spMkLst>
            <pc:docMk/>
            <pc:sldMk cId="938862281" sldId="332"/>
            <ac:spMk id="3" creationId="{00000000-0000-0000-0000-000000000000}"/>
          </ac:spMkLst>
        </pc:spChg>
      </pc:sldChg>
      <pc:sldChg chg="add del">
        <pc:chgData name="Kennedy, Smith (Wireless &amp; IPP Standards)" userId="0eeb2244-425b-4283-bee1-e4f5d8874cb0" providerId="ADAL" clId="{CD1A62CD-6818-4F47-88F1-3914AA2EC4C4}" dt="2021-08-15T12:15:59.279" v="3"/>
        <pc:sldMkLst>
          <pc:docMk/>
          <pc:sldMk cId="2412843006" sldId="386"/>
        </pc:sldMkLst>
      </pc:sldChg>
      <pc:sldChg chg="add del">
        <pc:chgData name="Kennedy, Smith (Wireless &amp; IPP Standards)" userId="0eeb2244-425b-4283-bee1-e4f5d8874cb0" providerId="ADAL" clId="{CD1A62CD-6818-4F47-88F1-3914AA2EC4C4}" dt="2021-08-15T12:15:59.279" v="3"/>
        <pc:sldMkLst>
          <pc:docMk/>
          <pc:sldMk cId="4242042159" sldId="388"/>
        </pc:sldMkLst>
      </pc:sldChg>
      <pc:sldChg chg="add del">
        <pc:chgData name="Kennedy, Smith (Wireless &amp; IPP Standards)" userId="0eeb2244-425b-4283-bee1-e4f5d8874cb0" providerId="ADAL" clId="{CD1A62CD-6818-4F47-88F1-3914AA2EC4C4}" dt="2021-08-15T12:15:59.279" v="3"/>
        <pc:sldMkLst>
          <pc:docMk/>
          <pc:sldMk cId="2705793376" sldId="389"/>
        </pc:sldMkLst>
      </pc:sldChg>
      <pc:sldChg chg="add del">
        <pc:chgData name="Kennedy, Smith (Wireless &amp; IPP Standards)" userId="0eeb2244-425b-4283-bee1-e4f5d8874cb0" providerId="ADAL" clId="{CD1A62CD-6818-4F47-88F1-3914AA2EC4C4}" dt="2021-08-15T12:15:59.279" v="3"/>
        <pc:sldMkLst>
          <pc:docMk/>
          <pc:sldMk cId="4038255652" sldId="390"/>
        </pc:sldMkLst>
      </pc:sldChg>
      <pc:sldChg chg="modSp mod">
        <pc:chgData name="Kennedy, Smith (Wireless &amp; IPP Standards)" userId="0eeb2244-425b-4283-bee1-e4f5d8874cb0" providerId="ADAL" clId="{CD1A62CD-6818-4F47-88F1-3914AA2EC4C4}" dt="2021-08-15T12:27:59.739" v="72"/>
        <pc:sldMkLst>
          <pc:docMk/>
          <pc:sldMk cId="3423151551" sldId="419"/>
        </pc:sldMkLst>
        <pc:spChg chg="mod">
          <ac:chgData name="Kennedy, Smith (Wireless &amp; IPP Standards)" userId="0eeb2244-425b-4283-bee1-e4f5d8874cb0" providerId="ADAL" clId="{CD1A62CD-6818-4F47-88F1-3914AA2EC4C4}" dt="2021-08-15T12:27:59.739" v="72"/>
          <ac:spMkLst>
            <pc:docMk/>
            <pc:sldMk cId="3423151551" sldId="419"/>
            <ac:spMk id="137" creationId="{00000000-0000-0000-0000-000000000000}"/>
          </ac:spMkLst>
        </pc:spChg>
      </pc:sldChg>
      <pc:sldChg chg="modSp mod">
        <pc:chgData name="Kennedy, Smith (Wireless &amp; IPP Standards)" userId="0eeb2244-425b-4283-bee1-e4f5d8874cb0" providerId="ADAL" clId="{CD1A62CD-6818-4F47-88F1-3914AA2EC4C4}" dt="2021-08-15T12:28:02.588" v="73"/>
        <pc:sldMkLst>
          <pc:docMk/>
          <pc:sldMk cId="365919751" sldId="424"/>
        </pc:sldMkLst>
        <pc:spChg chg="mod">
          <ac:chgData name="Kennedy, Smith (Wireless &amp; IPP Standards)" userId="0eeb2244-425b-4283-bee1-e4f5d8874cb0" providerId="ADAL" clId="{CD1A62CD-6818-4F47-88F1-3914AA2EC4C4}" dt="2021-08-15T12:28:02.588" v="73"/>
          <ac:spMkLst>
            <pc:docMk/>
            <pc:sldMk cId="365919751" sldId="424"/>
            <ac:spMk id="137" creationId="{00000000-0000-0000-0000-000000000000}"/>
          </ac:spMkLst>
        </pc:spChg>
      </pc:sldChg>
      <pc:sldChg chg="modSp mod">
        <pc:chgData name="Kennedy, Smith (Wireless &amp; IPP Standards)" userId="0eeb2244-425b-4283-bee1-e4f5d8874cb0" providerId="ADAL" clId="{CD1A62CD-6818-4F47-88F1-3914AA2EC4C4}" dt="2021-08-15T12:27:54.116" v="71" actId="20577"/>
        <pc:sldMkLst>
          <pc:docMk/>
          <pc:sldMk cId="517491332" sldId="429"/>
        </pc:sldMkLst>
        <pc:spChg chg="mod">
          <ac:chgData name="Kennedy, Smith (Wireless &amp; IPP Standards)" userId="0eeb2244-425b-4283-bee1-e4f5d8874cb0" providerId="ADAL" clId="{CD1A62CD-6818-4F47-88F1-3914AA2EC4C4}" dt="2021-08-15T12:27:54.116" v="71" actId="20577"/>
          <ac:spMkLst>
            <pc:docMk/>
            <pc:sldMk cId="517491332" sldId="429"/>
            <ac:spMk id="137" creationId="{00000000-0000-0000-0000-000000000000}"/>
          </ac:spMkLst>
        </pc:spChg>
      </pc:sldChg>
      <pc:sldChg chg="add">
        <pc:chgData name="Kennedy, Smith (Wireless &amp; IPP Standards)" userId="0eeb2244-425b-4283-bee1-e4f5d8874cb0" providerId="ADAL" clId="{CD1A62CD-6818-4F47-88F1-3914AA2EC4C4}" dt="2021-08-17T03:31:05.567" v="74"/>
        <pc:sldMkLst>
          <pc:docMk/>
          <pc:sldMk cId="3788327459" sldId="434"/>
        </pc:sldMkLst>
      </pc:sldChg>
      <pc:sldChg chg="modSp add del">
        <pc:chgData name="Kennedy, Smith (Wireless &amp; IPP Standards)" userId="0eeb2244-425b-4283-bee1-e4f5d8874cb0" providerId="ADAL" clId="{CD1A62CD-6818-4F47-88F1-3914AA2EC4C4}" dt="2021-08-15T12:19:16.789" v="5"/>
        <pc:sldMkLst>
          <pc:docMk/>
          <pc:sldMk cId="0" sldId="450"/>
        </pc:sldMkLst>
        <pc:spChg chg="mod">
          <ac:chgData name="Kennedy, Smith (Wireless &amp; IPP Standards)" userId="0eeb2244-425b-4283-bee1-e4f5d8874cb0" providerId="ADAL" clId="{CD1A62CD-6818-4F47-88F1-3914AA2EC4C4}" dt="2021-08-15T12:19:16.789" v="5"/>
          <ac:spMkLst>
            <pc:docMk/>
            <pc:sldMk cId="0" sldId="450"/>
            <ac:spMk id="84" creationId="{00000000-0000-0000-0000-000000000000}"/>
          </ac:spMkLst>
        </pc:spChg>
      </pc:sldChg>
      <pc:sldChg chg="del">
        <pc:chgData name="Kennedy, Smith (Wireless &amp; IPP Standards)" userId="0eeb2244-425b-4283-bee1-e4f5d8874cb0" providerId="ADAL" clId="{CD1A62CD-6818-4F47-88F1-3914AA2EC4C4}" dt="2021-08-10T02:36:35.111" v="0" actId="2696"/>
        <pc:sldMkLst>
          <pc:docMk/>
          <pc:sldMk cId="0" sldId="45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5" name="Shape 65"/>
          <p:cNvSpPr>
            <a:spLocks noGrp="1" noRot="1" noChangeAspect="1"/>
          </p:cNvSpPr>
          <p:nvPr>
            <p:ph type="sldImg"/>
          </p:nvPr>
        </p:nvSpPr>
        <p:spPr>
          <a:xfrm>
            <a:off x="1143000" y="685800"/>
            <a:ext cx="4572000" cy="3429000"/>
          </a:xfrm>
          <a:prstGeom prst="rect">
            <a:avLst/>
          </a:prstGeom>
        </p:spPr>
        <p:txBody>
          <a:bodyPr/>
          <a:lstStyle/>
          <a:p>
            <a:endParaRPr/>
          </a:p>
        </p:txBody>
      </p:sp>
      <p:sp>
        <p:nvSpPr>
          <p:cNvPr id="66" name="Shape 6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68995566"/>
      </p:ext>
    </p:extLst>
  </p:cSld>
  <p:clrMap bg1="lt1" tx1="dk1" bg2="lt2" tx2="dk2" accent1="accent1" accent2="accent2" accent3="accent3" accent4="accent4" accent5="accent5" accent6="accent6" hlink="hlink" folHlink="folHlink"/>
  <p:notesStyle>
    <a:lvl1pPr defTabSz="584200" latinLnBrk="0">
      <a:defRPr sz="1400">
        <a:latin typeface="Lucida Grande"/>
        <a:ea typeface="Lucida Grande"/>
        <a:cs typeface="Lucida Grande"/>
        <a:sym typeface="Lucida Grande"/>
      </a:defRPr>
    </a:lvl1pPr>
    <a:lvl2pPr indent="228600" defTabSz="584200" latinLnBrk="0">
      <a:defRPr sz="1400">
        <a:latin typeface="Lucida Grande"/>
        <a:ea typeface="Lucida Grande"/>
        <a:cs typeface="Lucida Grande"/>
        <a:sym typeface="Lucida Grande"/>
      </a:defRPr>
    </a:lvl2pPr>
    <a:lvl3pPr indent="457200" defTabSz="584200" latinLnBrk="0">
      <a:defRPr sz="1400">
        <a:latin typeface="Lucida Grande"/>
        <a:ea typeface="Lucida Grande"/>
        <a:cs typeface="Lucida Grande"/>
        <a:sym typeface="Lucida Grande"/>
      </a:defRPr>
    </a:lvl3pPr>
    <a:lvl4pPr indent="685800" defTabSz="584200" latinLnBrk="0">
      <a:defRPr sz="1400">
        <a:latin typeface="Lucida Grande"/>
        <a:ea typeface="Lucida Grande"/>
        <a:cs typeface="Lucida Grande"/>
        <a:sym typeface="Lucida Grande"/>
      </a:defRPr>
    </a:lvl4pPr>
    <a:lvl5pPr indent="914400" defTabSz="584200" latinLnBrk="0">
      <a:defRPr sz="1400">
        <a:latin typeface="Lucida Grande"/>
        <a:ea typeface="Lucida Grande"/>
        <a:cs typeface="Lucida Grande"/>
        <a:sym typeface="Lucida Grande"/>
      </a:defRPr>
    </a:lvl5pPr>
    <a:lvl6pPr indent="1143000" defTabSz="584200" latinLnBrk="0">
      <a:defRPr sz="1400">
        <a:latin typeface="Lucida Grande"/>
        <a:ea typeface="Lucida Grande"/>
        <a:cs typeface="Lucida Grande"/>
        <a:sym typeface="Lucida Grande"/>
      </a:defRPr>
    </a:lvl6pPr>
    <a:lvl7pPr indent="1371600" defTabSz="584200" latinLnBrk="0">
      <a:defRPr sz="1400">
        <a:latin typeface="Lucida Grande"/>
        <a:ea typeface="Lucida Grande"/>
        <a:cs typeface="Lucida Grande"/>
        <a:sym typeface="Lucida Grande"/>
      </a:defRPr>
    </a:lvl7pPr>
    <a:lvl8pPr indent="1600200" defTabSz="584200" latinLnBrk="0">
      <a:defRPr sz="1400">
        <a:latin typeface="Lucida Grande"/>
        <a:ea typeface="Lucida Grande"/>
        <a:cs typeface="Lucida Grande"/>
        <a:sym typeface="Lucida Grande"/>
      </a:defRPr>
    </a:lvl8pPr>
    <a:lvl9pPr indent="1828800" defTabSz="584200" latinLnBrk="0">
      <a:defRPr sz="14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42620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defTabSz="584200" rtl="0" latinLnBrk="0"/>
            <a:r>
              <a:rPr lang="en-US" dirty="0"/>
              <a:t>Administrivia: 2 minutes</a:t>
            </a:r>
          </a:p>
          <a:p>
            <a:pPr algn="l" defTabSz="584200" rtl="0" latinLnBrk="0"/>
            <a:r>
              <a:rPr lang="en-US" dirty="0"/>
              <a:t>SC Updates: 13 minutes</a:t>
            </a:r>
          </a:p>
          <a:p>
            <a:pPr algn="l" defTabSz="584200" rtl="0" latinLnBrk="0"/>
            <a:r>
              <a:rPr lang="en-US" dirty="0"/>
              <a:t>IPP WG Status: 10 minutes</a:t>
            </a:r>
          </a:p>
          <a:p>
            <a:pPr marL="0" marR="0" lvl="0" indent="0" algn="l" defTabSz="584200" rtl="0" eaLnBrk="1" fontAlgn="auto" latinLnBrk="0" hangingPunct="1">
              <a:lnSpc>
                <a:spcPct val="100000"/>
              </a:lnSpc>
              <a:spcBef>
                <a:spcPts val="0"/>
              </a:spcBef>
              <a:spcAft>
                <a:spcPts val="0"/>
              </a:spcAft>
              <a:buClrTx/>
              <a:buSzTx/>
              <a:buFontTx/>
              <a:buNone/>
              <a:tabLst/>
              <a:defRPr/>
            </a:pPr>
            <a:r>
              <a:rPr lang="en-US" dirty="0"/>
              <a:t>IDS WG Status: 10 minutes</a:t>
            </a:r>
          </a:p>
          <a:p>
            <a:pPr algn="l" defTabSz="584200" rtl="0" latinLnBrk="0"/>
            <a:r>
              <a:rPr lang="en-US" dirty="0"/>
              <a:t>Liaison Status: </a:t>
            </a:r>
          </a:p>
        </p:txBody>
      </p:sp>
    </p:spTree>
    <p:extLst>
      <p:ext uri="{BB962C8B-B14F-4D97-AF65-F5344CB8AC3E}">
        <p14:creationId xmlns:p14="http://schemas.microsoft.com/office/powerpoint/2010/main" val="39718808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40466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4203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271271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p:spTree>
      <p:nvGrpSpPr>
        <p:cNvPr id="1" name=""/>
        <p:cNvGrpSpPr/>
        <p:nvPr/>
      </p:nvGrpSpPr>
      <p:grpSpPr>
        <a:xfrm>
          <a:off x="0" y="0"/>
          <a:ext cx="0" cy="0"/>
          <a:chOff x="0" y="0"/>
          <a:chExt cx="0" cy="0"/>
        </a:xfrm>
      </p:grpSpPr>
      <p:sp>
        <p:nvSpPr>
          <p:cNvPr id="17" name="Shape 17"/>
          <p:cNvSpPr/>
          <p:nvPr/>
        </p:nvSpPr>
        <p:spPr>
          <a:xfrm>
            <a:off x="419100" y="2565400"/>
            <a:ext cx="5912555" cy="52070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3600" b="1">
                <a:solidFill>
                  <a:srgbClr val="5D70B7"/>
                </a:solidFill>
                <a:uFill>
                  <a:solidFill>
                    <a:srgbClr val="5D70B7"/>
                  </a:solidFill>
                </a:uFill>
              </a:defRPr>
            </a:lvl1pPr>
          </a:lstStyle>
          <a:p>
            <a:r>
              <a:t>The Printer Working Group</a:t>
            </a:r>
          </a:p>
        </p:txBody>
      </p:sp>
      <p:pic>
        <p:nvPicPr>
          <p:cNvPr id="18" name="pwg-transparency.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7200" y="457200"/>
            <a:ext cx="1905000" cy="2068620"/>
          </a:xfrm>
          <a:prstGeom prst="rect">
            <a:avLst/>
          </a:prstGeom>
        </p:spPr>
      </p:pic>
      <p:sp>
        <p:nvSpPr>
          <p:cNvPr id="20" name="Shape 20"/>
          <p:cNvSpPr/>
          <p:nvPr/>
        </p:nvSpPr>
        <p:spPr>
          <a:xfrm>
            <a:off x="2311400" y="2374900"/>
            <a:ext cx="301635" cy="24943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a:defRPr sz="1100"/>
            </a:lvl1pPr>
          </a:lstStyle>
          <a:p>
            <a:r>
              <a:t>®</a:t>
            </a:r>
          </a:p>
        </p:txBody>
      </p:sp>
      <p:sp>
        <p:nvSpPr>
          <p:cNvPr id="21" name="Shape 21"/>
          <p:cNvSpPr>
            <a:spLocks noGrp="1"/>
          </p:cNvSpPr>
          <p:nvPr>
            <p:ph type="title"/>
          </p:nvPr>
        </p:nvSpPr>
        <p:spPr>
          <a:xfrm>
            <a:off x="457200" y="3187700"/>
            <a:ext cx="8229600" cy="1270000"/>
          </a:xfrm>
          <a:prstGeom prst="rect">
            <a:avLst/>
          </a:prstGeom>
        </p:spPr>
        <p:txBody>
          <a:bodyPr/>
          <a:lstStyle>
            <a:lvl1pPr>
              <a:defRPr>
                <a:solidFill>
                  <a:srgbClr val="000000"/>
                </a:solidFill>
                <a:uFill>
                  <a:solidFill>
                    <a:srgbClr val="000000"/>
                  </a:solidFill>
                </a:uFill>
              </a:defRPr>
            </a:lvl1pPr>
          </a:lstStyle>
          <a:p>
            <a:r>
              <a:rPr dirty="0"/>
              <a:t>Title Text</a:t>
            </a:r>
          </a:p>
        </p:txBody>
      </p:sp>
      <p:sp>
        <p:nvSpPr>
          <p:cNvPr id="22" name="Shape 22"/>
          <p:cNvSpPr>
            <a:spLocks noGrp="1"/>
          </p:cNvSpPr>
          <p:nvPr>
            <p:ph type="body" sz="half" idx="1"/>
          </p:nvPr>
        </p:nvSpPr>
        <p:spPr>
          <a:xfrm>
            <a:off x="457200" y="4445000"/>
            <a:ext cx="8229600" cy="2032000"/>
          </a:xfrm>
          <a:prstGeom prst="rect">
            <a:avLst/>
          </a:prstGeom>
        </p:spPr>
        <p:txBody>
          <a:bodyPr/>
          <a:lstStyle>
            <a:lvl1pPr marL="0" indent="0">
              <a:buSzTx/>
              <a:buNone/>
              <a:defRPr sz="2400"/>
            </a:lvl1pPr>
            <a:lvl2pPr marL="0" indent="0">
              <a:buSzTx/>
              <a:buNone/>
              <a:defRPr sz="2400"/>
            </a:lvl2pPr>
            <a:lvl3pPr marL="0" indent="0">
              <a:buSzTx/>
              <a:buNone/>
              <a:defRPr sz="2400"/>
            </a:lvl3pPr>
            <a:lvl4pPr marL="0" indent="0">
              <a:buSzTx/>
              <a:buNone/>
              <a:defRPr sz="2400"/>
            </a:lvl4pPr>
            <a:lvl5pPr marL="0" indent="0">
              <a:buSzTx/>
              <a:buNone/>
              <a:defRPr sz="2400"/>
            </a:lvl5p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Bullet Slide">
    <p:spTree>
      <p:nvGrpSpPr>
        <p:cNvPr id="1" name=""/>
        <p:cNvGrpSpPr/>
        <p:nvPr/>
      </p:nvGrpSpPr>
      <p:grpSpPr>
        <a:xfrm>
          <a:off x="0" y="0"/>
          <a:ext cx="0" cy="0"/>
          <a:chOff x="0" y="0"/>
          <a:chExt cx="0" cy="0"/>
        </a:xfrm>
      </p:grpSpPr>
      <p:sp>
        <p:nvSpPr>
          <p:cNvPr id="30" name="Shape 30"/>
          <p:cNvSpPr>
            <a:spLocks noGrp="1"/>
          </p:cNvSpPr>
          <p:nvPr>
            <p:ph type="title"/>
          </p:nvPr>
        </p:nvSpPr>
        <p:spPr>
          <a:prstGeom prst="rect">
            <a:avLst/>
          </a:prstGeom>
        </p:spPr>
        <p:txBody>
          <a:bodyPr/>
          <a:lstStyle/>
          <a:p>
            <a:r>
              <a:t>Title Text</a:t>
            </a:r>
          </a:p>
        </p:txBody>
      </p:sp>
      <p:sp>
        <p:nvSpPr>
          <p:cNvPr id="31" name="Shape 31"/>
          <p:cNvSpPr>
            <a:spLocks noGrp="1"/>
          </p:cNvSpPr>
          <p:nvPr>
            <p:ph type="body" idx="1"/>
          </p:nvPr>
        </p:nvSpPr>
        <p:spPr>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5" name="Shape 307">
            <a:extLst>
              <a:ext uri="{FF2B5EF4-FFF2-40B4-BE49-F238E27FC236}">
                <a16:creationId xmlns:a16="http://schemas.microsoft.com/office/drawing/2014/main" id="{8BA6A6C4-804A-5E49-836A-CE31D6452905}"/>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lvl1pPr algn="ctr">
              <a:defRPr sz="900">
                <a:solidFill>
                  <a:schemeClr val="bg1"/>
                </a:solidFill>
              </a:defRPr>
            </a:lvl1pPr>
          </a:lstStyle>
          <a:p>
            <a:fld id="{86CB4B4D-7CA3-9044-876B-883B54F8677D}" type="slidenum">
              <a:rPr lang="en-US" smtClean="0"/>
              <a:pPr/>
              <a:t>‹#›</a:t>
            </a:fld>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 name="Shape 300">
            <a:extLst>
              <a:ext uri="{FF2B5EF4-FFF2-40B4-BE49-F238E27FC236}">
                <a16:creationId xmlns:a16="http://schemas.microsoft.com/office/drawing/2014/main" id="{B67249C2-F919-FB43-A3E8-432384B3F9C2}"/>
              </a:ext>
            </a:extLst>
          </p:cNvPr>
          <p:cNvSpPr/>
          <p:nvPr userDrawn="1"/>
        </p:nvSpPr>
        <p:spPr>
          <a:xfrm>
            <a:off x="0" y="6629400"/>
            <a:ext cx="9144000" cy="228600"/>
          </a:xfrm>
          <a:prstGeom prst="rect">
            <a:avLst/>
          </a:prstGeom>
          <a:solidFill>
            <a:srgbClr val="5D6FB7"/>
          </a:solidFill>
          <a:ln>
            <a:miter lim="400000"/>
          </a:ln>
        </p:spPr>
        <p:txBody>
          <a:bodyPr lIns="50800" tIns="50800" rIns="50800" bIns="50800" anchor="ctr"/>
          <a:lstStyle/>
          <a:p>
            <a:endParaRPr/>
          </a:p>
        </p:txBody>
      </p:sp>
      <p:sp>
        <p:nvSpPr>
          <p:cNvPr id="2" name="Shape 2"/>
          <p:cNvSpPr/>
          <p:nvPr/>
        </p:nvSpPr>
        <p:spPr>
          <a:xfrm>
            <a:off x="0" y="0"/>
            <a:ext cx="9144000" cy="1143000"/>
          </a:xfrm>
          <a:prstGeom prst="rect">
            <a:avLst/>
          </a:prstGeom>
          <a:solidFill>
            <a:srgbClr val="5D6FB7"/>
          </a:solidFill>
        </p:spPr>
        <p:txBody>
          <a:bodyPr lIns="50800" tIns="50800" rIns="50800" bIns="50800" anchor="ctr"/>
          <a:lstStyle/>
          <a:p>
            <a:endParaRPr/>
          </a:p>
        </p:txBody>
      </p:sp>
      <p:sp>
        <p:nvSpPr>
          <p:cNvPr id="8" name="Shape 8"/>
          <p:cNvSpPr>
            <a:spLocks noGrp="1"/>
          </p:cNvSpPr>
          <p:nvPr>
            <p:ph type="body" idx="1"/>
          </p:nvPr>
        </p:nvSpPr>
        <p:spPr>
          <a:xfrm>
            <a:off x="457200" y="1371600"/>
            <a:ext cx="8229600" cy="51308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lvl2pPr marL="783590" indent="-285750">
              <a:spcBef>
                <a:spcPts val="400"/>
              </a:spcBef>
              <a:defRPr sz="1800"/>
            </a:lvl2pPr>
            <a:lvl3pPr marL="1183639" indent="-228600">
              <a:defRPr sz="1800"/>
            </a:lvl3pPr>
            <a:lvl4pPr marL="1640839" indent="-228600">
              <a:spcBef>
                <a:spcPts val="300"/>
              </a:spcBef>
              <a:defRPr sz="1400"/>
            </a:lvl4pPr>
            <a:lvl5pPr marL="2098039" indent="-228600">
              <a:spcBef>
                <a:spcPts val="300"/>
              </a:spcBef>
              <a:defRPr sz="1400"/>
            </a:lvl5pPr>
          </a:lstStyle>
          <a:p>
            <a:r>
              <a:t>Body Level One</a:t>
            </a:r>
          </a:p>
          <a:p>
            <a:pPr lvl="1"/>
            <a:r>
              <a:t>Body Level Two</a:t>
            </a:r>
          </a:p>
          <a:p>
            <a:pPr lvl="2"/>
            <a:r>
              <a:t>Body Level Three</a:t>
            </a:r>
          </a:p>
          <a:p>
            <a:pPr lvl="3"/>
            <a:r>
              <a:t>Body Level Four</a:t>
            </a:r>
          </a:p>
          <a:p>
            <a:pPr lvl="4"/>
            <a:r>
              <a:t>Body Level Five</a:t>
            </a:r>
          </a:p>
        </p:txBody>
      </p:sp>
      <p:pic>
        <p:nvPicPr>
          <p:cNvPr id="3" name="pwg-4dark-bkgrnd-transparency.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66100" y="127000"/>
            <a:ext cx="851804" cy="889000"/>
          </a:xfrm>
          <a:prstGeom prst="rect">
            <a:avLst/>
          </a:prstGeom>
        </p:spPr>
      </p:pic>
      <p:sp>
        <p:nvSpPr>
          <p:cNvPr id="6" name="Shape 6"/>
          <p:cNvSpPr/>
          <p:nvPr/>
        </p:nvSpPr>
        <p:spPr>
          <a:xfrm>
            <a:off x="8813800" y="787400"/>
            <a:ext cx="245447" cy="17530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marL="57799" marR="57799" defTabSz="1295400">
              <a:defRPr sz="600"/>
            </a:lvl1pPr>
          </a:lstStyle>
          <a:p>
            <a:r>
              <a:t>®</a:t>
            </a:r>
          </a:p>
        </p:txBody>
      </p:sp>
      <p:sp>
        <p:nvSpPr>
          <p:cNvPr id="7" name="Shape 7"/>
          <p:cNvSpPr>
            <a:spLocks noGrp="1"/>
          </p:cNvSpPr>
          <p:nvPr>
            <p:ph type="title"/>
          </p:nvPr>
        </p:nvSpPr>
        <p:spPr>
          <a:xfrm>
            <a:off x="457200" y="46037"/>
            <a:ext cx="7569200" cy="10160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b"/>
          <a:lstStyle/>
          <a:p>
            <a:r>
              <a:t>Title Text</a:t>
            </a:r>
          </a:p>
        </p:txBody>
      </p:sp>
      <p:sp>
        <p:nvSpPr>
          <p:cNvPr id="14" name="Shape 303">
            <a:extLst>
              <a:ext uri="{FF2B5EF4-FFF2-40B4-BE49-F238E27FC236}">
                <a16:creationId xmlns:a16="http://schemas.microsoft.com/office/drawing/2014/main" id="{D6751747-1FDD-7544-A3EA-07F79A4C8066}"/>
              </a:ext>
            </a:extLst>
          </p:cNvPr>
          <p:cNvSpPr/>
          <p:nvPr userDrawn="1"/>
        </p:nvSpPr>
        <p:spPr>
          <a:xfrm>
            <a:off x="127000" y="6661796"/>
            <a:ext cx="8547100" cy="15388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buClr>
                <a:srgbClr val="000000"/>
              </a:buClr>
              <a:buFont typeface="Arial"/>
              <a:defRPr sz="1000">
                <a:solidFill>
                  <a:srgbClr val="FFFFFF"/>
                </a:solidFill>
                <a:uFill>
                  <a:solidFill>
                    <a:srgbClr val="FFFFFF"/>
                  </a:solidFill>
                </a:uFill>
              </a:defRPr>
            </a:lvl1pPr>
          </a:lstStyle>
          <a:p>
            <a:r>
              <a:rPr dirty="0"/>
              <a:t>Copyright © </a:t>
            </a:r>
            <a:r>
              <a:rPr lang="en-US" dirty="0"/>
              <a:t>2021 The Printer Working Group</a:t>
            </a:r>
            <a:r>
              <a:rPr dirty="0"/>
              <a:t>. All rights reserved. The IPP Everywhere and PWG logos are registered trademarks of the IEEE-ISTO.</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marL="40640" marR="40640" indent="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1pPr>
      <a:lvl2pPr marL="40640" marR="40640" indent="2286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2pPr>
      <a:lvl3pPr marL="40640" marR="40640" indent="4572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3pPr>
      <a:lvl4pPr marL="40640" marR="40640" indent="6858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4pPr>
      <a:lvl5pPr marL="40640" marR="40640" indent="9144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5pPr>
      <a:lvl6pPr marL="40640" marR="40640" indent="11430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6pPr>
      <a:lvl7pPr marL="40640" marR="40640" indent="13716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7pPr>
      <a:lvl8pPr marL="40640" marR="40640" indent="16002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8pPr>
      <a:lvl9pPr marL="40640" marR="40640" indent="1828800" algn="l" defTabSz="914400" latinLnBrk="0">
        <a:lnSpc>
          <a:spcPct val="100000"/>
        </a:lnSpc>
        <a:spcBef>
          <a:spcPts val="0"/>
        </a:spcBef>
        <a:spcAft>
          <a:spcPts val="0"/>
        </a:spcAft>
        <a:buClrTx/>
        <a:buSzTx/>
        <a:buFontTx/>
        <a:buNone/>
        <a:tabLst/>
        <a:defRPr sz="3000" b="0" i="0" u="none" strike="noStrike" cap="none" spc="0" baseline="0">
          <a:ln>
            <a:noFill/>
          </a:ln>
          <a:solidFill>
            <a:srgbClr val="FFFFFF"/>
          </a:solidFill>
          <a:uFill>
            <a:solidFill>
              <a:srgbClr val="FFFFFF"/>
            </a:solidFill>
          </a:uFill>
          <a:latin typeface="+mn-lt"/>
          <a:ea typeface="+mn-ea"/>
          <a:cs typeface="+mn-cs"/>
          <a:sym typeface="Verdana"/>
        </a:defRPr>
      </a:lvl9pPr>
    </p:titleStyle>
    <p:bodyStyle>
      <a:lvl1pPr marL="383540" marR="40640" indent="-342900"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1pPr>
      <a:lvl2pPr marL="847089" marR="40640" indent="-349249"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2pPr>
      <a:lvl3pPr marL="1234439" marR="40640" indent="-279400"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3pPr>
      <a:lvl4pPr marL="17714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4pPr>
      <a:lvl5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5pPr>
      <a:lvl6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6pPr>
      <a:lvl7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7pPr>
      <a:lvl8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8pPr>
      <a:lvl9pPr marL="2228668" marR="40640" indent="-359228" algn="l" defTabSz="914400" rtl="0" latinLnBrk="0">
        <a:lnSpc>
          <a:spcPct val="100000"/>
        </a:lnSpc>
        <a:spcBef>
          <a:spcPts val="500"/>
        </a:spcBef>
        <a:spcAft>
          <a:spcPts val="0"/>
        </a:spcAft>
        <a:buClrTx/>
        <a:buSzPct val="100000"/>
        <a:buFontTx/>
        <a:buChar char="•"/>
        <a:tabLst/>
        <a:defRPr sz="2200" b="0" i="0" u="none" strike="noStrike" cap="none" spc="0" baseline="0">
          <a:ln>
            <a:noFill/>
          </a:ln>
          <a:solidFill>
            <a:srgbClr val="000000"/>
          </a:solidFill>
          <a:uFill>
            <a:solidFill>
              <a:srgbClr val="000000"/>
            </a:solidFill>
          </a:uFill>
          <a:latin typeface="+mn-lt"/>
          <a:ea typeface="+mn-ea"/>
          <a:cs typeface="+mn-cs"/>
          <a:sym typeface="Verdana"/>
        </a:defRPr>
      </a:lvl9pPr>
    </p:bodyStyle>
    <p:otherStyle>
      <a:lvl1pPr marL="0" marR="0" indent="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1pPr>
      <a:lvl2pPr marL="0" marR="0" indent="2286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2pPr>
      <a:lvl3pPr marL="0" marR="0" indent="4572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3pPr>
      <a:lvl4pPr marL="0" marR="0" indent="6858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4pPr>
      <a:lvl5pPr marL="0" marR="0" indent="9144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5pPr>
      <a:lvl6pPr marL="0" marR="0" indent="11430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6pPr>
      <a:lvl7pPr marL="0" marR="0" indent="13716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7pPr>
      <a:lvl8pPr marL="0" marR="0" indent="16002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8pPr>
      <a:lvl9pPr marL="0" marR="0" indent="1828800" algn="ctr" defTabSz="584200" latinLnBrk="0">
        <a:lnSpc>
          <a:spcPct val="100000"/>
        </a:lnSpc>
        <a:spcBef>
          <a:spcPts val="0"/>
        </a:spcBef>
        <a:spcAft>
          <a:spcPts val="0"/>
        </a:spcAft>
        <a:buClrTx/>
        <a:buSzTx/>
        <a:buFontTx/>
        <a:buNone/>
        <a:tabLst/>
        <a:defRPr sz="1000" b="0" i="0" u="none" strike="noStrike" cap="none" spc="0" baseline="0">
          <a:ln>
            <a:noFill/>
          </a:ln>
          <a:solidFill>
            <a:schemeClr val="tx1"/>
          </a:solidFill>
          <a:uFill>
            <a:solidFill>
              <a:srgbClr val="000000"/>
            </a:solidFill>
          </a:u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9.tiff"/><Relationship Id="rId13" Type="http://schemas.openxmlformats.org/officeDocument/2006/relationships/image" Target="../media/image14.tiff"/><Relationship Id="rId18" Type="http://schemas.openxmlformats.org/officeDocument/2006/relationships/image" Target="../media/image19.tiff"/><Relationship Id="rId3" Type="http://schemas.openxmlformats.org/officeDocument/2006/relationships/image" Target="../media/image4.tiff"/><Relationship Id="rId21" Type="http://schemas.openxmlformats.org/officeDocument/2006/relationships/image" Target="../media/image22.emf"/><Relationship Id="rId7" Type="http://schemas.openxmlformats.org/officeDocument/2006/relationships/image" Target="../media/image8.tiff"/><Relationship Id="rId12" Type="http://schemas.openxmlformats.org/officeDocument/2006/relationships/image" Target="../media/image13.tiff"/><Relationship Id="rId17" Type="http://schemas.openxmlformats.org/officeDocument/2006/relationships/image" Target="../media/image18.tiff"/><Relationship Id="rId2" Type="http://schemas.openxmlformats.org/officeDocument/2006/relationships/image" Target="../media/image3.tiff"/><Relationship Id="rId16" Type="http://schemas.openxmlformats.org/officeDocument/2006/relationships/image" Target="../media/image17.tiff"/><Relationship Id="rId20" Type="http://schemas.openxmlformats.org/officeDocument/2006/relationships/image" Target="../media/image21.tiff"/><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tiff"/><Relationship Id="rId24" Type="http://schemas.openxmlformats.org/officeDocument/2006/relationships/image" Target="../media/image25.png"/><Relationship Id="rId5" Type="http://schemas.openxmlformats.org/officeDocument/2006/relationships/image" Target="../media/image6.tiff"/><Relationship Id="rId15" Type="http://schemas.openxmlformats.org/officeDocument/2006/relationships/image" Target="../media/image16.tiff"/><Relationship Id="rId23" Type="http://schemas.openxmlformats.org/officeDocument/2006/relationships/image" Target="../media/image24.png"/><Relationship Id="rId10" Type="http://schemas.openxmlformats.org/officeDocument/2006/relationships/image" Target="../media/image11.tiff"/><Relationship Id="rId19" Type="http://schemas.openxmlformats.org/officeDocument/2006/relationships/image" Target="../media/image20.png"/><Relationship Id="rId4" Type="http://schemas.openxmlformats.org/officeDocument/2006/relationships/image" Target="../media/image5.tiff"/><Relationship Id="rId9" Type="http://schemas.openxmlformats.org/officeDocument/2006/relationships/image" Target="../media/image10.tiff"/><Relationship Id="rId14" Type="http://schemas.openxmlformats.org/officeDocument/2006/relationships/image" Target="../media/image15.tiff"/><Relationship Id="rId22" Type="http://schemas.openxmlformats.org/officeDocument/2006/relationships/image" Target="../media/image23.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chair@pwg.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pwg.org/ipp/everywhere.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pwg.org/printers/" TargetMode="External"/></Relationships>
</file>

<file path=ppt/slides/_rels/slide19.xml.rels><?xml version="1.0" encoding="UTF-8" standalone="yes"?>
<Relationships xmlns="http://schemas.openxmlformats.org/package/2006/relationships"><Relationship Id="rId2" Type="http://schemas.openxmlformats.org/officeDocument/2006/relationships/hyperlink" Target="https://ftp.pwg.org/pub/pwg/informational/bp-ippaccounting10-20210205-5199.11.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github.com/istopwg/ippsample" TargetMode="External"/><Relationship Id="rId2" Type="http://schemas.openxmlformats.org/officeDocument/2006/relationships/hyperlink" Target="https://github.com/istopwg" TargetMode="External"/><Relationship Id="rId1" Type="http://schemas.openxmlformats.org/officeDocument/2006/relationships/slideLayout" Target="../slideLayouts/slideLayout2.xml"/><Relationship Id="rId6" Type="http://schemas.openxmlformats.org/officeDocument/2006/relationships/hyperlink" Target="https://github.com/istopwg/pwg-books" TargetMode="External"/><Relationship Id="rId5" Type="http://schemas.openxmlformats.org/officeDocument/2006/relationships/hyperlink" Target="https://github.com/istopwg/ippregistry" TargetMode="External"/><Relationship Id="rId4" Type="http://schemas.openxmlformats.org/officeDocument/2006/relationships/hyperlink" Target="https://github.com/istopwg/ippeveselfcer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pwg.org/ipp/index.html" TargetMode="External"/><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hyperlink" Target="https://www.pwg.org/mailman/listinfo/ipp"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www.pwg.org/ipp/"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pwg.org/ipp/ipp-registrations.xml" TargetMode="Externa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hyperlink" Target="https://github.com/istopwg/ippsample" TargetMode="External"/><Relationship Id="rId5" Type="http://schemas.openxmlformats.org/officeDocument/2006/relationships/hyperlink" Target="https://github.com/istopwg/ippeveselfcert" TargetMode="External"/><Relationship Id="rId4" Type="http://schemas.openxmlformats.org/officeDocument/2006/relationships/hyperlink" Target="https://www.pwg.org/printers"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summerofcode.withgoogle.com/" TargetMode="External"/><Relationship Id="rId7" Type="http://schemas.openxmlformats.org/officeDocument/2006/relationships/hyperlink" Target="https://github.com/OpenPrinting/ps-printer-app" TargetMode="External"/><Relationship Id="rId2" Type="http://schemas.openxmlformats.org/officeDocument/2006/relationships/hyperlink" Target="https://linuxplumbersconf.org/event/7/contributions/748/attachments/681/1265/20-Years-on-Printing-with-Free-Software.pdf" TargetMode="External"/><Relationship Id="rId1" Type="http://schemas.openxmlformats.org/officeDocument/2006/relationships/slideLayout" Target="../slideLayouts/slideLayout2.xml"/><Relationship Id="rId6" Type="http://schemas.openxmlformats.org/officeDocument/2006/relationships/hyperlink" Target="https://github.com/michaelrsweet/pappl/releases/tag/v1.0.3" TargetMode="External"/><Relationship Id="rId5" Type="http://schemas.openxmlformats.org/officeDocument/2006/relationships/hyperlink" Target="https://github.com/OpenPrinting/cups-filters/releases/tag/1.28.9" TargetMode="External"/><Relationship Id="rId4" Type="http://schemas.openxmlformats.org/officeDocument/2006/relationships/hyperlink" Target="https://github.com/OpenPrinting/cups/releases/tag/v2.3.3op2"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astm.org/COMMITTEE/F42.htm" TargetMode="External"/><Relationship Id="rId2" Type="http://schemas.openxmlformats.org/officeDocument/2006/relationships/hyperlink" Target="https://www.ansi.org/standards-coordination/collaboratives-activities/additive-manufacturing-collaborative" TargetMode="External"/><Relationship Id="rId1" Type="http://schemas.openxmlformats.org/officeDocument/2006/relationships/slideLayout" Target="../slideLayouts/slideLayout2.xml"/><Relationship Id="rId5" Type="http://schemas.openxmlformats.org/officeDocument/2006/relationships/hyperlink" Target="https://www.3mf.io/" TargetMode="External"/><Relationship Id="rId4" Type="http://schemas.openxmlformats.org/officeDocument/2006/relationships/hyperlink" Target="https://www.incits.org/committees/digitalmanufacturing"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pwg-announce@pwg.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pwg.org/chair/meeting-info/meetings.html"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pwg.org/chair/membership_docs/pwg-antitrust-policy.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pwg.org/chair/membership_docs/pwg-ip-policy.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Shape 73"/>
          <p:cNvSpPr>
            <a:spLocks noGrp="1"/>
          </p:cNvSpPr>
          <p:nvPr>
            <p:ph type="title"/>
          </p:nvPr>
        </p:nvSpPr>
        <p:spPr>
          <a:prstGeom prst="rect">
            <a:avLst/>
          </a:prstGeom>
        </p:spPr>
        <p:txBody>
          <a:bodyPr lIns="0"/>
          <a:lstStyle/>
          <a:p>
            <a:br>
              <a:rPr lang="en-US" dirty="0"/>
            </a:br>
            <a:r>
              <a:rPr lang="en-US" dirty="0"/>
              <a:t>PWG August 2021 Face-to-Face Plenary</a:t>
            </a:r>
            <a:endParaRPr dirty="0"/>
          </a:p>
        </p:txBody>
      </p:sp>
      <p:sp>
        <p:nvSpPr>
          <p:cNvPr id="74" name="Shape 74"/>
          <p:cNvSpPr>
            <a:spLocks noGrp="1"/>
          </p:cNvSpPr>
          <p:nvPr>
            <p:ph type="body" sz="half" idx="1"/>
          </p:nvPr>
        </p:nvSpPr>
        <p:spPr>
          <a:prstGeom prst="rect">
            <a:avLst/>
          </a:prstGeom>
        </p:spPr>
        <p:txBody>
          <a:bodyPr/>
          <a:lstStyle/>
          <a:p>
            <a:endParaRPr lang="en-US" dirty="0"/>
          </a:p>
          <a:p>
            <a:r>
              <a:rPr lang="en-US" dirty="0"/>
              <a:t>Smith Kennedy, PWG Chair</a:t>
            </a:r>
          </a:p>
          <a:p>
            <a:r>
              <a:rPr lang="en-US" dirty="0"/>
              <a:t>August 17, 2021</a:t>
            </a:r>
          </a:p>
        </p:txBody>
      </p:sp>
    </p:spTree>
    <p:extLst>
      <p:ext uri="{BB962C8B-B14F-4D97-AF65-F5344CB8AC3E}">
        <p14:creationId xmlns:p14="http://schemas.microsoft.com/office/powerpoint/2010/main" val="16894772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Eastern Daylight Time)</a:t>
            </a:r>
          </a:p>
          <a:p>
            <a:pPr marL="40640" indent="0">
              <a:buNone/>
            </a:pPr>
            <a:endParaRPr lang="en-US" sz="1400" dirty="0"/>
          </a:p>
          <a:p>
            <a:pPr marL="40640" indent="0">
              <a:buNone/>
            </a:pPr>
            <a:r>
              <a:rPr lang="en-US" b="1" u="sng" dirty="0"/>
              <a:t>Tuesday, August 17</a:t>
            </a:r>
          </a:p>
          <a:p>
            <a:pPr marL="2289175" lvl="1" indent="-1944688">
              <a:buNone/>
            </a:pPr>
            <a:r>
              <a:rPr lang="en-US" dirty="0"/>
              <a:t>10:00 – 10:45	PWG Plenary</a:t>
            </a:r>
          </a:p>
          <a:p>
            <a:pPr marL="2289175" lvl="1" indent="-1944688">
              <a:buNone/>
            </a:pPr>
            <a:r>
              <a:rPr lang="en-US" dirty="0"/>
              <a:t>10:45 – 11:15	IPP WG : Status · </a:t>
            </a:r>
            <a:br>
              <a:rPr lang="en-US" dirty="0"/>
            </a:br>
            <a:r>
              <a:rPr lang="en-US" dirty="0"/>
              <a:t>IPP Encrypted Jobs and Documents v1.0</a:t>
            </a:r>
          </a:p>
          <a:p>
            <a:pPr marL="2289175" lvl="1" indent="-1944688">
              <a:buNone/>
            </a:pPr>
            <a:r>
              <a:rPr lang="en-US" dirty="0"/>
              <a:t>11:15 </a:t>
            </a:r>
            <a:r>
              <a:rPr lang="mr-IN" dirty="0"/>
              <a:t>–</a:t>
            </a:r>
            <a:r>
              <a:rPr lang="en-US" dirty="0"/>
              <a:t> 12:00	IPP WG : IPP Finishings v3.0</a:t>
            </a:r>
          </a:p>
          <a:p>
            <a:pPr marL="2289175" lvl="1" indent="-1944688">
              <a:buNone/>
            </a:pPr>
            <a:r>
              <a:rPr lang="en-US" dirty="0"/>
              <a:t>12:00 </a:t>
            </a:r>
            <a:r>
              <a:rPr lang="mr-IN" dirty="0"/>
              <a:t>–</a:t>
            </a:r>
            <a:r>
              <a:rPr lang="en-US" dirty="0"/>
              <a:t> 12:45	Lunch</a:t>
            </a:r>
          </a:p>
          <a:p>
            <a:pPr marL="2289175" lvl="1" indent="-1944688">
              <a:buNone/>
            </a:pPr>
            <a:r>
              <a:rPr lang="en-US" dirty="0"/>
              <a:t>12:45 </a:t>
            </a:r>
            <a:r>
              <a:rPr lang="mr-IN" dirty="0"/>
              <a:t>–</a:t>
            </a:r>
            <a:r>
              <a:rPr lang="en-US" dirty="0"/>
              <a:t>   1:30	IPP WG : IPP Production Printing Extensions v2.0</a:t>
            </a:r>
          </a:p>
          <a:p>
            <a:pPr marL="2289175" lvl="1" indent="-1944688">
              <a:buNone/>
            </a:pPr>
            <a:r>
              <a:rPr lang="en-US" dirty="0"/>
              <a:t>  1:30 </a:t>
            </a:r>
            <a:r>
              <a:rPr lang="mr-IN" dirty="0"/>
              <a:t>–</a:t>
            </a:r>
            <a:r>
              <a:rPr lang="en-US" dirty="0"/>
              <a:t>   2:15	IPP WG : Evolution of IPP/2.0 and IPP Everywhere v2.0</a:t>
            </a:r>
          </a:p>
        </p:txBody>
      </p:sp>
      <p:sp>
        <p:nvSpPr>
          <p:cNvPr id="136" name="Shape 136"/>
          <p:cNvSpPr>
            <a:spLocks noGrp="1"/>
          </p:cNvSpPr>
          <p:nvPr>
            <p:ph type="title"/>
          </p:nvPr>
        </p:nvSpPr>
        <p:spPr>
          <a:prstGeom prst="rect">
            <a:avLst/>
          </a:prstGeom>
        </p:spPr>
        <p:txBody>
          <a:bodyPr/>
          <a:lstStyle/>
          <a:p>
            <a:r>
              <a:rPr dirty="0"/>
              <a:t>Agenda </a:t>
            </a:r>
            <a:r>
              <a:rPr lang="en-US" dirty="0"/>
              <a:t>Overview – Day 1</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10</a:t>
            </a:fld>
            <a:endParaRPr/>
          </a:p>
        </p:txBody>
      </p:sp>
    </p:spTree>
    <p:extLst>
      <p:ext uri="{BB962C8B-B14F-4D97-AF65-F5344CB8AC3E}">
        <p14:creationId xmlns:p14="http://schemas.microsoft.com/office/powerpoint/2010/main" val="36591975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Eastern Daylight Time)</a:t>
            </a:r>
          </a:p>
          <a:p>
            <a:pPr marL="40640" indent="0">
              <a:buNone/>
            </a:pPr>
            <a:endParaRPr lang="en-US" sz="1400" dirty="0"/>
          </a:p>
          <a:p>
            <a:pPr marL="40640" indent="0">
              <a:buNone/>
            </a:pPr>
            <a:r>
              <a:rPr lang="en-US" b="1" u="sng" dirty="0"/>
              <a:t>Wednesday, August 18</a:t>
            </a:r>
            <a:endParaRPr b="1" u="sng" dirty="0"/>
          </a:p>
          <a:p>
            <a:pPr marL="2289175" lvl="1" indent="-1944688">
              <a:buNone/>
            </a:pPr>
            <a:r>
              <a:rPr lang="en-US" dirty="0"/>
              <a:t>10:00 </a:t>
            </a:r>
            <a:r>
              <a:rPr lang="mr-IN" dirty="0"/>
              <a:t>–</a:t>
            </a:r>
            <a:r>
              <a:rPr lang="en-US" dirty="0"/>
              <a:t> 10:30	IPP WG : Linux Foundation OpenPrinting GSoC Status</a:t>
            </a:r>
          </a:p>
          <a:p>
            <a:pPr marL="2289175" lvl="1" indent="-1944688">
              <a:buNone/>
            </a:pPr>
            <a:r>
              <a:rPr lang="en-US" dirty="0"/>
              <a:t>10:30 – 12:00	IPP WG : IPP Enterprise Printing Extensions v2.0</a:t>
            </a:r>
          </a:p>
          <a:p>
            <a:pPr marL="2289175" lvl="1" indent="-1944688">
              <a:buNone/>
            </a:pPr>
            <a:r>
              <a:rPr lang="en-US" dirty="0"/>
              <a:t>12:00 </a:t>
            </a:r>
            <a:r>
              <a:rPr lang="mr-IN" dirty="0"/>
              <a:t>–</a:t>
            </a:r>
            <a:r>
              <a:rPr lang="en-US" dirty="0"/>
              <a:t> 12:45	Lunch</a:t>
            </a:r>
          </a:p>
          <a:p>
            <a:pPr marL="2289175" lvl="1" indent="-1944688">
              <a:buNone/>
            </a:pPr>
            <a:r>
              <a:rPr lang="en-US" dirty="0"/>
              <a:t>12:45 –   2:00	IPP WG : IPP Driverless Printing Extensions v2.0</a:t>
            </a:r>
          </a:p>
        </p:txBody>
      </p:sp>
      <p:sp>
        <p:nvSpPr>
          <p:cNvPr id="136" name="Shape 136"/>
          <p:cNvSpPr>
            <a:spLocks noGrp="1"/>
          </p:cNvSpPr>
          <p:nvPr>
            <p:ph type="title"/>
          </p:nvPr>
        </p:nvSpPr>
        <p:spPr>
          <a:prstGeom prst="rect">
            <a:avLst/>
          </a:prstGeom>
        </p:spPr>
        <p:txBody>
          <a:bodyPr/>
          <a:lstStyle/>
          <a:p>
            <a:r>
              <a:rPr dirty="0"/>
              <a:t>Agenda </a:t>
            </a:r>
            <a:r>
              <a:rPr lang="en-US" dirty="0"/>
              <a:t>Overview – Day 2</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11</a:t>
            </a:fld>
            <a:endParaRPr/>
          </a:p>
        </p:txBody>
      </p:sp>
    </p:spTree>
    <p:extLst>
      <p:ext uri="{BB962C8B-B14F-4D97-AF65-F5344CB8AC3E}">
        <p14:creationId xmlns:p14="http://schemas.microsoft.com/office/powerpoint/2010/main" val="3423151551"/>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body" idx="1"/>
          </p:nvPr>
        </p:nvSpPr>
        <p:spPr>
          <a:prstGeom prst="rect">
            <a:avLst/>
          </a:prstGeom>
        </p:spPr>
        <p:txBody>
          <a:bodyPr>
            <a:normAutofit/>
          </a:bodyPr>
          <a:lstStyle/>
          <a:p>
            <a:pPr marL="40640" indent="0">
              <a:buNone/>
            </a:pPr>
            <a:r>
              <a:rPr lang="en-US" sz="1400" dirty="0"/>
              <a:t>(All times Eastern Daylight Time)</a:t>
            </a:r>
          </a:p>
          <a:p>
            <a:pPr marL="40640" indent="0">
              <a:buNone/>
            </a:pPr>
            <a:endParaRPr lang="en-US" sz="1400" dirty="0"/>
          </a:p>
          <a:p>
            <a:pPr marL="40640" indent="0">
              <a:buNone/>
            </a:pPr>
            <a:r>
              <a:rPr lang="en-US" b="1" u="sng" dirty="0"/>
              <a:t>Thursday, August 19</a:t>
            </a:r>
            <a:endParaRPr b="1" u="sng" dirty="0"/>
          </a:p>
          <a:p>
            <a:pPr marL="2289175" lvl="1" indent="-1944688">
              <a:buNone/>
            </a:pPr>
            <a:r>
              <a:rPr lang="en-US" dirty="0"/>
              <a:t>10:00 </a:t>
            </a:r>
            <a:r>
              <a:rPr lang="mr-IN" dirty="0"/>
              <a:t>–</a:t>
            </a:r>
            <a:r>
              <a:rPr lang="en-US" dirty="0"/>
              <a:t> 12:00	IDS WG : Status and Discussion · </a:t>
            </a:r>
            <a:br>
              <a:rPr lang="en-US" dirty="0"/>
            </a:br>
            <a:r>
              <a:rPr lang="en-US" dirty="0"/>
              <a:t>PWG Hardcopy Device Security Guidelines v1.0</a:t>
            </a:r>
          </a:p>
          <a:p>
            <a:pPr marL="2289175" lvl="1" indent="-1944688">
              <a:buNone/>
            </a:pPr>
            <a:r>
              <a:rPr lang="en-US" dirty="0"/>
              <a:t>12:00 – 12:45	Lunch</a:t>
            </a:r>
          </a:p>
          <a:p>
            <a:pPr marL="2289175" lvl="1" indent="-1944688">
              <a:buNone/>
            </a:pPr>
            <a:r>
              <a:rPr lang="en-US" dirty="0"/>
              <a:t>12:45 </a:t>
            </a:r>
            <a:r>
              <a:rPr lang="mr-IN" dirty="0"/>
              <a:t>–</a:t>
            </a:r>
            <a:r>
              <a:rPr lang="en-US" dirty="0"/>
              <a:t>   2:00	IPP WG: 3D Printing Liaison: Status and Guidance</a:t>
            </a:r>
          </a:p>
          <a:p>
            <a:pPr marL="2289175" lvl="1" indent="-1944688">
              <a:buNone/>
            </a:pPr>
            <a:r>
              <a:rPr lang="en-US" dirty="0"/>
              <a:t>  2:00 </a:t>
            </a:r>
            <a:r>
              <a:rPr lang="mr-IN" dirty="0"/>
              <a:t>–</a:t>
            </a:r>
            <a:r>
              <a:rPr lang="en-US" dirty="0"/>
              <a:t>   2:15	IPP WG : Next Steps</a:t>
            </a:r>
          </a:p>
        </p:txBody>
      </p:sp>
      <p:sp>
        <p:nvSpPr>
          <p:cNvPr id="136" name="Shape 136"/>
          <p:cNvSpPr>
            <a:spLocks noGrp="1"/>
          </p:cNvSpPr>
          <p:nvPr>
            <p:ph type="title"/>
          </p:nvPr>
        </p:nvSpPr>
        <p:spPr>
          <a:prstGeom prst="rect">
            <a:avLst/>
          </a:prstGeom>
        </p:spPr>
        <p:txBody>
          <a:bodyPr/>
          <a:lstStyle/>
          <a:p>
            <a:r>
              <a:rPr dirty="0"/>
              <a:t>Agenda </a:t>
            </a:r>
            <a:r>
              <a:rPr lang="en-US" dirty="0"/>
              <a:t>Overview – Day 3</a:t>
            </a:r>
            <a:endParaRPr dirty="0"/>
          </a:p>
        </p:txBody>
      </p:sp>
      <p:sp>
        <p:nvSpPr>
          <p:cNvPr id="6" name="Shape 334">
            <a:extLst>
              <a:ext uri="{FF2B5EF4-FFF2-40B4-BE49-F238E27FC236}">
                <a16:creationId xmlns:a16="http://schemas.microsoft.com/office/drawing/2014/main" id="{4AA722E7-796B-0148-96B8-2DBC52CDADD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12</a:t>
            </a:fld>
            <a:endParaRPr/>
          </a:p>
        </p:txBody>
      </p:sp>
    </p:spTree>
    <p:extLst>
      <p:ext uri="{BB962C8B-B14F-4D97-AF65-F5344CB8AC3E}">
        <p14:creationId xmlns:p14="http://schemas.microsoft.com/office/powerpoint/2010/main" val="517491332"/>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7673A-C0BD-6C4E-B31D-5C017F5B6676}"/>
              </a:ext>
            </a:extLst>
          </p:cNvPr>
          <p:cNvSpPr>
            <a:spLocks noGrp="1"/>
          </p:cNvSpPr>
          <p:nvPr>
            <p:ph type="title"/>
          </p:nvPr>
        </p:nvSpPr>
        <p:spPr/>
        <p:txBody>
          <a:bodyPr/>
          <a:lstStyle/>
          <a:p>
            <a:r>
              <a:rPr lang="en-US" dirty="0"/>
              <a:t>Steering Committee Updates</a:t>
            </a:r>
          </a:p>
        </p:txBody>
      </p:sp>
    </p:spTree>
    <p:extLst>
      <p:ext uri="{BB962C8B-B14F-4D97-AF65-F5344CB8AC3E}">
        <p14:creationId xmlns:p14="http://schemas.microsoft.com/office/powerpoint/2010/main" val="414038871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hape 166"/>
          <p:cNvSpPr>
            <a:spLocks noGrp="1"/>
          </p:cNvSpPr>
          <p:nvPr>
            <p:ph type="body" idx="1"/>
          </p:nvPr>
        </p:nvSpPr>
        <p:spPr>
          <a:prstGeom prst="rect">
            <a:avLst/>
          </a:prstGeom>
        </p:spPr>
        <p:txBody>
          <a:bodyPr>
            <a:normAutofit/>
          </a:bodyPr>
          <a:lstStyle/>
          <a:p>
            <a:r>
              <a:rPr dirty="0"/>
              <a:t>PWG Chair: Smith Kennedy, HP Inc.</a:t>
            </a:r>
          </a:p>
          <a:p>
            <a:pPr lvl="1"/>
            <a:endParaRPr dirty="0"/>
          </a:p>
          <a:p>
            <a:r>
              <a:rPr dirty="0"/>
              <a:t>PWG Vice-Chair: </a:t>
            </a:r>
            <a:r>
              <a:rPr lang="en-US" dirty="0"/>
              <a:t>Jeremy Leber, Lexmark</a:t>
            </a:r>
            <a:endParaRPr dirty="0"/>
          </a:p>
          <a:p>
            <a:pPr lvl="1"/>
            <a:endParaRPr dirty="0"/>
          </a:p>
          <a:p>
            <a:r>
              <a:rPr dirty="0"/>
              <a:t>PWG Secretary: Ira McDonald, High North</a:t>
            </a:r>
            <a:endParaRPr lang="en-US" dirty="0"/>
          </a:p>
          <a:p>
            <a:endParaRPr lang="en-US" dirty="0"/>
          </a:p>
          <a:p>
            <a:endParaRPr lang="en-US" dirty="0"/>
          </a:p>
          <a:p>
            <a:pPr marL="40640" indent="0">
              <a:buNone/>
            </a:pPr>
            <a:endParaRPr lang="en-US" sz="1800" dirty="0"/>
          </a:p>
        </p:txBody>
      </p:sp>
      <p:sp>
        <p:nvSpPr>
          <p:cNvPr id="165" name="Shape 165"/>
          <p:cNvSpPr>
            <a:spLocks noGrp="1"/>
          </p:cNvSpPr>
          <p:nvPr>
            <p:ph type="title"/>
          </p:nvPr>
        </p:nvSpPr>
        <p:spPr>
          <a:prstGeom prst="rect">
            <a:avLst/>
          </a:prstGeom>
        </p:spPr>
        <p:txBody>
          <a:bodyPr/>
          <a:lstStyle/>
          <a:p>
            <a:r>
              <a:rPr dirty="0"/>
              <a:t>Officers (201</a:t>
            </a:r>
            <a:r>
              <a:rPr lang="en-US" dirty="0"/>
              <a:t>9</a:t>
            </a:r>
            <a:r>
              <a:rPr dirty="0"/>
              <a:t>-20</a:t>
            </a:r>
            <a:r>
              <a:rPr lang="en-US" dirty="0"/>
              <a:t>21</a:t>
            </a:r>
            <a:r>
              <a:rPr dirty="0"/>
              <a:t> Term)</a:t>
            </a:r>
          </a:p>
        </p:txBody>
      </p:sp>
      <p:sp>
        <p:nvSpPr>
          <p:cNvPr id="6" name="Shape 334">
            <a:extLst>
              <a:ext uri="{FF2B5EF4-FFF2-40B4-BE49-F238E27FC236}">
                <a16:creationId xmlns:a16="http://schemas.microsoft.com/office/drawing/2014/main" id="{FC1B50B4-B96E-A942-8C9B-13622257872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14</a:t>
            </a:fld>
            <a:endParaRPr/>
          </a:p>
        </p:txBody>
      </p:sp>
      <p:sp>
        <p:nvSpPr>
          <p:cNvPr id="2" name="TextBox 1">
            <a:extLst>
              <a:ext uri="{FF2B5EF4-FFF2-40B4-BE49-F238E27FC236}">
                <a16:creationId xmlns:a16="http://schemas.microsoft.com/office/drawing/2014/main" id="{AA1DABF1-21CE-4347-BF51-F00C7F9D8688}"/>
              </a:ext>
            </a:extLst>
          </p:cNvPr>
          <p:cNvSpPr txBox="1"/>
          <p:nvPr/>
        </p:nvSpPr>
        <p:spPr>
          <a:xfrm>
            <a:off x="787400" y="5322840"/>
            <a:ext cx="7569200"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40640" marR="40640" indent="0" algn="ctr" defTabSz="9144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rgbClr val="FF0000"/>
                </a:solidFill>
                <a:effectLst/>
                <a:uFill>
                  <a:solidFill>
                    <a:srgbClr val="000000"/>
                  </a:solidFill>
                </a:uFill>
                <a:latin typeface="Arial"/>
                <a:ea typeface="Arial"/>
                <a:cs typeface="Arial"/>
                <a:sym typeface="Arial"/>
              </a:rPr>
              <a:t>Anyone interested in serving in a PWG Officer role?</a:t>
            </a:r>
          </a:p>
          <a:p>
            <a:pPr marL="40640" marR="40640" indent="0" algn="ctr" defTabSz="9144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rgbClr val="FF0000"/>
                </a:solidFill>
                <a:effectLst/>
                <a:uFill>
                  <a:solidFill>
                    <a:srgbClr val="000000"/>
                  </a:solidFill>
                </a:uFill>
                <a:latin typeface="Arial"/>
                <a:ea typeface="Arial"/>
                <a:cs typeface="Arial"/>
                <a:sym typeface="Arial"/>
              </a:rPr>
              <a:t>Reach out to </a:t>
            </a:r>
            <a:r>
              <a:rPr kumimoji="0" lang="en-US" sz="2000" b="1" i="0" u="none" strike="noStrike" cap="none" spc="0" normalizeH="0" baseline="0" dirty="0" err="1">
                <a:ln>
                  <a:noFill/>
                </a:ln>
                <a:solidFill>
                  <a:srgbClr val="FF0000"/>
                </a:solidFill>
                <a:effectLst/>
                <a:uFill>
                  <a:solidFill>
                    <a:srgbClr val="000000"/>
                  </a:solidFill>
                </a:uFill>
                <a:latin typeface="Arial"/>
                <a:ea typeface="Arial"/>
                <a:cs typeface="Arial"/>
                <a:sym typeface="Arial"/>
              </a:rPr>
              <a:t>chair@pwg.org</a:t>
            </a:r>
            <a:r>
              <a:rPr kumimoji="0" lang="en-US" sz="2000" b="1" i="0" u="none" strike="noStrike" cap="none" spc="0" normalizeH="0" baseline="0" dirty="0">
                <a:ln>
                  <a:noFill/>
                </a:ln>
                <a:solidFill>
                  <a:srgbClr val="FF0000"/>
                </a:solidFill>
                <a:effectLst/>
                <a:uFill>
                  <a:solidFill>
                    <a:srgbClr val="000000"/>
                  </a:solidFill>
                </a:uFill>
                <a:latin typeface="Arial"/>
                <a:ea typeface="Arial"/>
                <a:cs typeface="Arial"/>
                <a:sym typeface="Arial"/>
              </a:rPr>
              <a:t>!</a:t>
            </a: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p:cNvSpPr>
          <p:nvPr>
            <p:ph type="title"/>
          </p:nvPr>
        </p:nvSpPr>
        <p:spPr>
          <a:prstGeom prst="rect">
            <a:avLst/>
          </a:prstGeom>
        </p:spPr>
        <p:txBody>
          <a:bodyPr/>
          <a:lstStyle/>
          <a:p>
            <a:r>
              <a:rPr lang="en-US" dirty="0"/>
              <a:t>2021</a:t>
            </a:r>
            <a:r>
              <a:rPr dirty="0"/>
              <a:t> Membership</a:t>
            </a:r>
          </a:p>
        </p:txBody>
      </p:sp>
      <p:sp>
        <p:nvSpPr>
          <p:cNvPr id="157" name="Shape 157"/>
          <p:cNvSpPr/>
          <p:nvPr/>
        </p:nvSpPr>
        <p:spPr>
          <a:xfrm>
            <a:off x="457200" y="1219200"/>
            <a:ext cx="8356600" cy="34881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spAutoFit/>
          </a:bodyPr>
          <a:lstStyle>
            <a:lvl1pPr algn="ctr">
              <a:defRPr b="1">
                <a:latin typeface="+mn-lt"/>
                <a:ea typeface="+mn-ea"/>
                <a:cs typeface="+mn-cs"/>
                <a:sym typeface="Verdana"/>
              </a:defRPr>
            </a:lvl1pPr>
          </a:lstStyle>
          <a:p>
            <a:r>
              <a:rPr lang="en-US" dirty="0"/>
              <a:t>28 </a:t>
            </a:r>
            <a:r>
              <a:rPr dirty="0"/>
              <a:t>Members</a:t>
            </a:r>
            <a:endParaRPr dirty="0">
              <a:solidFill>
                <a:srgbClr val="FF0000"/>
              </a:solidFill>
            </a:endParaRPr>
          </a:p>
        </p:txBody>
      </p:sp>
      <p:sp>
        <p:nvSpPr>
          <p:cNvPr id="7" name="Shape 334">
            <a:extLst>
              <a:ext uri="{FF2B5EF4-FFF2-40B4-BE49-F238E27FC236}">
                <a16:creationId xmlns:a16="http://schemas.microsoft.com/office/drawing/2014/main" id="{93171137-5265-544B-BDA0-B1DA50DD4719}"/>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15</a:t>
            </a:fld>
            <a:endParaRPr/>
          </a:p>
        </p:txBody>
      </p:sp>
      <p:graphicFrame>
        <p:nvGraphicFramePr>
          <p:cNvPr id="156" name="Table 156"/>
          <p:cNvGraphicFramePr/>
          <p:nvPr>
            <p:extLst>
              <p:ext uri="{D42A27DB-BD31-4B8C-83A1-F6EECF244321}">
                <p14:modId xmlns:p14="http://schemas.microsoft.com/office/powerpoint/2010/main" val="4071242275"/>
              </p:ext>
            </p:extLst>
          </p:nvPr>
        </p:nvGraphicFramePr>
        <p:xfrm>
          <a:off x="457200" y="1663186"/>
          <a:ext cx="8108950" cy="4663440"/>
        </p:xfrm>
        <a:graphic>
          <a:graphicData uri="http://schemas.openxmlformats.org/drawingml/2006/table">
            <a:tbl>
              <a:tblPr>
                <a:tableStyleId>{8F44A2F1-9E1F-4B54-A3A2-5F16C0AD49E2}</a:tableStyleId>
              </a:tblPr>
              <a:tblGrid>
                <a:gridCol w="1621790">
                  <a:extLst>
                    <a:ext uri="{9D8B030D-6E8A-4147-A177-3AD203B41FA5}">
                      <a16:colId xmlns:a16="http://schemas.microsoft.com/office/drawing/2014/main" val="20000"/>
                    </a:ext>
                  </a:extLst>
                </a:gridCol>
                <a:gridCol w="1621790">
                  <a:extLst>
                    <a:ext uri="{9D8B030D-6E8A-4147-A177-3AD203B41FA5}">
                      <a16:colId xmlns:a16="http://schemas.microsoft.com/office/drawing/2014/main" val="20001"/>
                    </a:ext>
                  </a:extLst>
                </a:gridCol>
                <a:gridCol w="1621790">
                  <a:extLst>
                    <a:ext uri="{9D8B030D-6E8A-4147-A177-3AD203B41FA5}">
                      <a16:colId xmlns:a16="http://schemas.microsoft.com/office/drawing/2014/main" val="20002"/>
                    </a:ext>
                  </a:extLst>
                </a:gridCol>
                <a:gridCol w="1621790">
                  <a:extLst>
                    <a:ext uri="{9D8B030D-6E8A-4147-A177-3AD203B41FA5}">
                      <a16:colId xmlns:a16="http://schemas.microsoft.com/office/drawing/2014/main" val="20003"/>
                    </a:ext>
                  </a:extLst>
                </a:gridCol>
                <a:gridCol w="1621790">
                  <a:extLst>
                    <a:ext uri="{9D8B030D-6E8A-4147-A177-3AD203B41FA5}">
                      <a16:colId xmlns:a16="http://schemas.microsoft.com/office/drawing/2014/main" val="1284252174"/>
                    </a:ext>
                  </a:extLst>
                </a:gridCol>
              </a:tblGrid>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Alan Sukert</a:t>
                      </a:r>
                      <a:endParaRPr sz="900" dirty="0">
                        <a:uFill>
                          <a:solidFill>
                            <a:srgbClr val="000000"/>
                          </a:solidFill>
                        </a:uFill>
                        <a:sym typeface="Verdana"/>
                      </a:endParaRPr>
                    </a:p>
                  </a:txBody>
                  <a:tcPr marL="50800" marR="50800" marT="50800" marB="50800"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Epson</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Konica Minolta</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indent="0" algn="ctr" defTabSz="584200" rtl="0" latinLnBrk="0">
                        <a:lnSpc>
                          <a:spcPct val="100000"/>
                        </a:lnSpc>
                        <a:spcBef>
                          <a:spcPts val="0"/>
                        </a:spcBef>
                        <a:spcAft>
                          <a:spcPts val="0"/>
                        </a:spcAft>
                        <a:buClrTx/>
                        <a:buSzTx/>
                        <a:buFontTx/>
                        <a:buNone/>
                        <a:tabLst/>
                      </a:pPr>
                      <a:r>
                        <a:rPr lang="en-US" sz="900" dirty="0"/>
                        <a:t>Oki Electric Industry Co., Ltd</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r>
                        <a:rPr lang="en-US" sz="900" dirty="0"/>
                        <a:t>Toshiba Business Solutions</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a:solidFill>
                        <a:srgbClr val="929292"/>
                      </a:solidFill>
                      <a:miter lim="400000"/>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0"/>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Apple Inc.</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FUJIFILM Business Innovation Corp.</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Kyocera</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indent="0" algn="ctr" defTabSz="58420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PaperCut Software</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Tykodi Consulting Services LLC</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1"/>
                  </a:ext>
                </a:extLst>
              </a:tr>
              <a:tr h="777240">
                <a:tc>
                  <a:txBody>
                    <a:bodyPr/>
                    <a:lstStyle/>
                    <a:p>
                      <a:pPr marR="40640" defTabSz="914400">
                        <a:spcBef>
                          <a:spcPts val="400"/>
                        </a:spcBef>
                        <a:tabLst>
                          <a:tab pos="914400" algn="l"/>
                        </a:tabLst>
                        <a:defRPr sz="1800">
                          <a:uFillTx/>
                        </a:defRPr>
                      </a:pPr>
                      <a:r>
                        <a:rPr sz="900" dirty="0">
                          <a:uFill>
                            <a:solidFill>
                              <a:srgbClr val="000000"/>
                            </a:solidFill>
                          </a:uFill>
                          <a:sym typeface="Verdana"/>
                        </a:rPr>
                        <a:t>Brother Industries</a:t>
                      </a:r>
                      <a:r>
                        <a:rPr lang="en-US" sz="900" dirty="0">
                          <a:uFill>
                            <a:solidFill>
                              <a:srgbClr val="000000"/>
                            </a:solidFill>
                          </a:uFill>
                          <a:sym typeface="Verdana"/>
                        </a:rPr>
                        <a:t>, Ltd.</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solidFill>
                            <a:schemeClr val="tx1"/>
                          </a:solidFill>
                          <a:uFill>
                            <a:solidFill>
                              <a:srgbClr val="000000"/>
                            </a:solidFill>
                          </a:uFill>
                          <a:sym typeface="Verdana"/>
                        </a:rPr>
                        <a:t>Google</a:t>
                      </a:r>
                      <a:endParaRPr lang="en-US" sz="900" strike="sngStrike" dirty="0">
                        <a:solidFill>
                          <a:schemeClr val="tx1"/>
                        </a:solidFill>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Lakeside Robotics</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Qualcomm</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Xerox</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2"/>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Canon</a:t>
                      </a:r>
                      <a:endParaRPr sz="900" dirty="0">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solidFill>
                            <a:schemeClr val="tx1"/>
                          </a:solidFill>
                          <a:uFill>
                            <a:solidFill>
                              <a:srgbClr val="000000"/>
                            </a:solidFill>
                          </a:uFill>
                          <a:sym typeface="Verdana"/>
                        </a:rPr>
                        <a:t>High North, Inc.</a:t>
                      </a:r>
                      <a:endParaRPr lang="en-US" sz="900" strike="sngStrike" dirty="0">
                        <a:solidFill>
                          <a:schemeClr val="tx1"/>
                        </a:solidFill>
                        <a:uFill>
                          <a:solidFill>
                            <a:srgbClr val="000000"/>
                          </a:solidFill>
                        </a:uFill>
                        <a:sym typeface="Verdana"/>
                      </a:endParaRPr>
                    </a:p>
                  </a:txBody>
                  <a:tcPr marL="50800" marR="50800" marT="50800" marB="50800" anchor="b"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Lexmark</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r>
                        <a:rPr lang="en-US" sz="900" dirty="0">
                          <a:uFill>
                            <a:solidFill>
                              <a:srgbClr val="000000"/>
                            </a:solidFill>
                          </a:uFill>
                          <a:sym typeface="Verdana"/>
                        </a:rPr>
                        <a:t>Ricoh</a:t>
                      </a:r>
                      <a:endParaRPr lang="en-US" sz="900" dirty="0"/>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solidFill>
                            <a:schemeClr val="tx1"/>
                          </a:solidFill>
                          <a:uFill>
                            <a:solidFill>
                              <a:srgbClr val="000000"/>
                            </a:solidFill>
                          </a:uFill>
                          <a:sym typeface="Verdana"/>
                        </a:rPr>
                        <a:t>YSoft</a:t>
                      </a:r>
                      <a:endParaRPr sz="900" dirty="0">
                        <a:solidFill>
                          <a:schemeClr val="tx1"/>
                        </a:solidFill>
                        <a:uFill>
                          <a:solidFill>
                            <a:srgbClr val="000000"/>
                          </a:solidFill>
                        </a:uFill>
                        <a:sym typeface="Verdana"/>
                      </a:endParaRP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3"/>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Danny Brennan</a:t>
                      </a:r>
                      <a:endParaRPr sz="900" dirty="0">
                        <a:uFill>
                          <a:solidFill>
                            <a:srgbClr val="000000"/>
                          </a:solidFill>
                        </a:uFill>
                        <a:sym typeface="Verdana"/>
                      </a:endParaRPr>
                    </a:p>
                  </a:txBody>
                  <a:tcPr marL="50800" marR="50800" marT="50800" marB="50800"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L="0" marR="0" lvl="0" indent="0" algn="ctr" defTabSz="584200" eaLnBrk="1" fontAlgn="auto" latinLnBrk="0" hangingPunct="1">
                        <a:lnSpc>
                          <a:spcPct val="100000"/>
                        </a:lnSpc>
                        <a:spcBef>
                          <a:spcPts val="0"/>
                        </a:spcBef>
                        <a:spcAft>
                          <a:spcPts val="0"/>
                        </a:spcAft>
                        <a:buClrTx/>
                        <a:buSzTx/>
                        <a:buFontTx/>
                        <a:buNone/>
                        <a:tabLst/>
                        <a:defRPr/>
                      </a:pPr>
                      <a:r>
                        <a:rPr lang="en-US" sz="900" dirty="0">
                          <a:uFill>
                            <a:solidFill>
                              <a:srgbClr val="000000"/>
                            </a:solidFill>
                          </a:uFill>
                          <a:sym typeface="Verdana"/>
                        </a:rPr>
                        <a:t>HP Inc.</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cap="flat" cmpd="sng" algn="ctr">
                      <a:solidFill>
                        <a:srgbClr val="929292"/>
                      </a:solidFill>
                      <a:prstDash val="solid"/>
                      <a:miter lim="400000"/>
                      <a:headEnd type="none" w="med" len="med"/>
                      <a:tailEnd type="none" w="med" len="med"/>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Meteor Network</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r>
                        <a:rPr lang="en-US" sz="900" dirty="0"/>
                        <a:t>Synaptics</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endParaRPr lang="en-US" sz="900" dirty="0">
                        <a:solidFill>
                          <a:schemeClr val="tx1"/>
                        </a:solidFill>
                      </a:endParaRP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0004"/>
                  </a:ext>
                </a:extLst>
              </a:tr>
              <a:tr h="777240">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directprint.io</a:t>
                      </a:r>
                      <a:endParaRPr sz="900" dirty="0">
                        <a:uFill>
                          <a:solidFill>
                            <a:srgbClr val="000000"/>
                          </a:solidFill>
                        </a:uFill>
                        <a:sym typeface="Verdana"/>
                      </a:endParaRPr>
                    </a:p>
                  </a:txBody>
                  <a:tcPr marL="50800" marR="50800" marT="50800" marB="50800" anchor="ctr" horzOverflow="overflow">
                    <a:lnL w="12700">
                      <a:solidFill>
                        <a:srgbClr val="929292"/>
                      </a:solidFill>
                      <a:miter lim="400000"/>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L="0" marR="40640" lvl="0" indent="0" algn="ctr" defTabSz="914400" eaLnBrk="1" fontAlgn="auto" latinLnBrk="0" hangingPunct="1">
                        <a:lnSpc>
                          <a:spcPct val="100000"/>
                        </a:lnSpc>
                        <a:spcBef>
                          <a:spcPts val="400"/>
                        </a:spcBef>
                        <a:spcAft>
                          <a:spcPts val="0"/>
                        </a:spcAft>
                        <a:buClrTx/>
                        <a:buSzTx/>
                        <a:buFontTx/>
                        <a:buNone/>
                        <a:tabLst>
                          <a:tab pos="914400" algn="l"/>
                        </a:tabLst>
                        <a:defRPr sz="1800">
                          <a:uFillTx/>
                        </a:defRPr>
                      </a:pPr>
                      <a:r>
                        <a:rPr lang="en-US" sz="900" dirty="0">
                          <a:uFill>
                            <a:solidFill>
                              <a:srgbClr val="000000"/>
                            </a:solidFill>
                          </a:uFill>
                          <a:sym typeface="Verdana"/>
                        </a:rPr>
                        <a:t>Intel</a:t>
                      </a: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a:solidFill>
                        <a:srgbClr val="929292"/>
                      </a:solidFill>
                      <a:miter lim="400000"/>
                    </a:lnT>
                    <a:lnB w="12700">
                      <a:solidFill>
                        <a:srgbClr val="929292"/>
                      </a:solidFill>
                      <a:miter lim="400000"/>
                    </a:lnB>
                  </a:tcPr>
                </a:tc>
                <a:tc>
                  <a:txBody>
                    <a:bodyPr/>
                    <a:lstStyle/>
                    <a:p>
                      <a:pPr marR="40640" defTabSz="914400">
                        <a:spcBef>
                          <a:spcPts val="400"/>
                        </a:spcBef>
                        <a:tabLst>
                          <a:tab pos="914400" algn="l"/>
                        </a:tabLst>
                        <a:defRPr sz="1800">
                          <a:uFillTx/>
                        </a:defRPr>
                      </a:pPr>
                      <a:r>
                        <a:rPr lang="en-US" sz="900" dirty="0">
                          <a:uFill>
                            <a:solidFill>
                              <a:srgbClr val="000000"/>
                            </a:solidFill>
                          </a:uFill>
                          <a:sym typeface="Verdana"/>
                        </a:rPr>
                        <a:t>Microsoft</a:t>
                      </a:r>
                      <a:endParaRPr sz="900" dirty="0">
                        <a:uFill>
                          <a:solidFill>
                            <a:srgbClr val="000000"/>
                          </a:solidFill>
                        </a:uFill>
                        <a:sym typeface="Verdana"/>
                      </a:endParaRPr>
                    </a:p>
                  </a:txBody>
                  <a:tcPr marL="50800" marR="50800" marT="50800" marB="50800" anchor="b"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a:solidFill>
                        <a:srgbClr val="929292"/>
                      </a:solidFill>
                      <a:miter lim="400000"/>
                    </a:lnB>
                  </a:tcPr>
                </a:tc>
                <a:tc>
                  <a:txBody>
                    <a:bodyPr/>
                    <a:lstStyle/>
                    <a:p>
                      <a:r>
                        <a:rPr lang="en-US" sz="900" dirty="0"/>
                        <a:t>Technical Interface Consulting</a:t>
                      </a: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cap="flat" cmpd="sng" algn="ctr">
                      <a:solidFill>
                        <a:srgbClr val="929292"/>
                      </a:solidFill>
                      <a:prstDash val="solid"/>
                      <a:miter lim="400000"/>
                      <a:headEnd type="none" w="med" len="med"/>
                      <a:tailEnd type="none" w="med" len="med"/>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tc>
                  <a:txBody>
                    <a:bodyPr/>
                    <a:lstStyle/>
                    <a:p>
                      <a:pPr marL="0" marR="0" indent="0" algn="ctr" defTabSz="584200" rtl="0" latinLnBrk="0">
                        <a:lnSpc>
                          <a:spcPct val="100000"/>
                        </a:lnSpc>
                        <a:spcBef>
                          <a:spcPts val="0"/>
                        </a:spcBef>
                        <a:spcAft>
                          <a:spcPts val="0"/>
                        </a:spcAft>
                        <a:buClrTx/>
                        <a:buSzTx/>
                        <a:buFontTx/>
                        <a:buNone/>
                        <a:tabLst/>
                      </a:pPr>
                      <a:endParaRPr lang="en-US" sz="900" dirty="0">
                        <a:solidFill>
                          <a:schemeClr val="tx1"/>
                        </a:solidFill>
                      </a:endParaRPr>
                    </a:p>
                  </a:txBody>
                  <a:tcPr marL="50800" marR="50800" marT="50800" marB="50800" anchor="ctr" horzOverflow="overflow">
                    <a:lnL w="12700" cap="flat" cmpd="sng" algn="ctr">
                      <a:solidFill>
                        <a:srgbClr val="929292"/>
                      </a:solidFill>
                      <a:prstDash val="solid"/>
                      <a:miter lim="400000"/>
                      <a:headEnd type="none" w="med" len="med"/>
                      <a:tailEnd type="none" w="med" len="med"/>
                    </a:lnL>
                    <a:lnR w="12700">
                      <a:solidFill>
                        <a:srgbClr val="929292"/>
                      </a:solidFill>
                      <a:miter lim="400000"/>
                    </a:lnR>
                    <a:lnT w="12700" cap="flat" cmpd="sng" algn="ctr">
                      <a:solidFill>
                        <a:srgbClr val="929292"/>
                      </a:solidFill>
                      <a:prstDash val="solid"/>
                      <a:miter lim="400000"/>
                      <a:headEnd type="none" w="med" len="med"/>
                      <a:tailEnd type="none" w="med" len="med"/>
                    </a:lnT>
                    <a:lnB w="12700" cap="flat" cmpd="sng" algn="ctr">
                      <a:solidFill>
                        <a:srgbClr val="929292"/>
                      </a:solidFill>
                      <a:prstDash val="solid"/>
                      <a:miter lim="400000"/>
                      <a:headEnd type="none" w="med" len="med"/>
                      <a:tailEnd type="none" w="med" len="med"/>
                    </a:lnB>
                  </a:tcPr>
                </a:tc>
                <a:extLst>
                  <a:ext uri="{0D108BD9-81ED-4DB2-BD59-A6C34878D82A}">
                    <a16:rowId xmlns:a16="http://schemas.microsoft.com/office/drawing/2014/main" val="1236717598"/>
                  </a:ext>
                </a:extLst>
              </a:tr>
            </a:tbl>
          </a:graphicData>
        </a:graphic>
      </p:graphicFrame>
      <p:pic>
        <p:nvPicPr>
          <p:cNvPr id="9" name="Picture 8">
            <a:extLst>
              <a:ext uri="{FF2B5EF4-FFF2-40B4-BE49-F238E27FC236}">
                <a16:creationId xmlns:a16="http://schemas.microsoft.com/office/drawing/2014/main" id="{1642CAE0-8047-2940-BACF-6DE91D8F1F1F}"/>
              </a:ext>
              <a:ext uri="{C183D7F6-B498-43B3-948B-1728B52AA6E4}">
                <adec:decorative xmlns:adec="http://schemas.microsoft.com/office/drawing/2017/decorative" val="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0342" y="2501413"/>
            <a:ext cx="406630" cy="482442"/>
          </a:xfrm>
          <a:prstGeom prst="rect">
            <a:avLst/>
          </a:prstGeom>
        </p:spPr>
      </p:pic>
      <p:pic>
        <p:nvPicPr>
          <p:cNvPr id="3" name="Picture 2">
            <a:extLst>
              <a:ext uri="{FF2B5EF4-FFF2-40B4-BE49-F238E27FC236}">
                <a16:creationId xmlns:a16="http://schemas.microsoft.com/office/drawing/2014/main" id="{114666DA-E9D6-5446-AB72-20B5783880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7503" y="3414735"/>
            <a:ext cx="837873" cy="335149"/>
          </a:xfrm>
          <a:prstGeom prst="rect">
            <a:avLst/>
          </a:prstGeom>
        </p:spPr>
      </p:pic>
      <p:pic>
        <p:nvPicPr>
          <p:cNvPr id="4" name="Picture 3">
            <a:extLst>
              <a:ext uri="{FF2B5EF4-FFF2-40B4-BE49-F238E27FC236}">
                <a16:creationId xmlns:a16="http://schemas.microsoft.com/office/drawing/2014/main" id="{49C9E3CC-A092-8F46-9150-F41DA310EC79}"/>
              </a:ext>
            </a:extLst>
          </p:cNvPr>
          <p:cNvPicPr>
            <a:picLocks noChangeAspect="1"/>
          </p:cNvPicPr>
          <p:nvPr/>
        </p:nvPicPr>
        <p:blipFill>
          <a:blip r:embed="rId4"/>
          <a:stretch>
            <a:fillRect/>
          </a:stretch>
        </p:blipFill>
        <p:spPr>
          <a:xfrm>
            <a:off x="634873" y="4188676"/>
            <a:ext cx="1277568" cy="315635"/>
          </a:xfrm>
          <a:prstGeom prst="rect">
            <a:avLst/>
          </a:prstGeom>
        </p:spPr>
      </p:pic>
      <p:pic>
        <p:nvPicPr>
          <p:cNvPr id="6" name="Picture 5">
            <a:extLst>
              <a:ext uri="{FF2B5EF4-FFF2-40B4-BE49-F238E27FC236}">
                <a16:creationId xmlns:a16="http://schemas.microsoft.com/office/drawing/2014/main" id="{3949A22C-CC90-5E41-AD0C-F52514038EBF}"/>
              </a:ext>
            </a:extLst>
          </p:cNvPr>
          <p:cNvPicPr>
            <a:picLocks noChangeAspect="1"/>
          </p:cNvPicPr>
          <p:nvPr/>
        </p:nvPicPr>
        <p:blipFill>
          <a:blip r:embed="rId5"/>
          <a:stretch>
            <a:fillRect/>
          </a:stretch>
        </p:blipFill>
        <p:spPr>
          <a:xfrm>
            <a:off x="2411451" y="1842569"/>
            <a:ext cx="915403" cy="357580"/>
          </a:xfrm>
          <a:prstGeom prst="rect">
            <a:avLst/>
          </a:prstGeom>
        </p:spPr>
      </p:pic>
      <p:pic>
        <p:nvPicPr>
          <p:cNvPr id="10" name="Picture 9">
            <a:extLst>
              <a:ext uri="{FF2B5EF4-FFF2-40B4-BE49-F238E27FC236}">
                <a16:creationId xmlns:a16="http://schemas.microsoft.com/office/drawing/2014/main" id="{BA59B78A-8DF7-3D4A-8E1E-355DCCA72A7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221459" y="2501413"/>
            <a:ext cx="1302728" cy="326993"/>
          </a:xfrm>
          <a:prstGeom prst="rect">
            <a:avLst/>
          </a:prstGeom>
        </p:spPr>
      </p:pic>
      <p:pic>
        <p:nvPicPr>
          <p:cNvPr id="11" name="Picture 10">
            <a:extLst>
              <a:ext uri="{FF2B5EF4-FFF2-40B4-BE49-F238E27FC236}">
                <a16:creationId xmlns:a16="http://schemas.microsoft.com/office/drawing/2014/main" id="{81467AF8-8C02-E641-80F7-828903D4F6F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201598" y="4239556"/>
            <a:ext cx="1335113" cy="237202"/>
          </a:xfrm>
          <a:prstGeom prst="rect">
            <a:avLst/>
          </a:prstGeom>
        </p:spPr>
      </p:pic>
      <p:pic>
        <p:nvPicPr>
          <p:cNvPr id="12" name="Picture 11">
            <a:extLst>
              <a:ext uri="{FF2B5EF4-FFF2-40B4-BE49-F238E27FC236}">
                <a16:creationId xmlns:a16="http://schemas.microsoft.com/office/drawing/2014/main" id="{88A718C3-FFEE-5E4E-8792-08529671C0D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688943" y="4933917"/>
            <a:ext cx="360422" cy="360422"/>
          </a:xfrm>
          <a:prstGeom prst="rect">
            <a:avLst/>
          </a:prstGeom>
        </p:spPr>
      </p:pic>
      <p:pic>
        <p:nvPicPr>
          <p:cNvPr id="13" name="Picture 12">
            <a:extLst>
              <a:ext uri="{FF2B5EF4-FFF2-40B4-BE49-F238E27FC236}">
                <a16:creationId xmlns:a16="http://schemas.microsoft.com/office/drawing/2014/main" id="{04CC57D0-3DC0-444B-8990-BF02637F8AE9}"/>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2560803" y="5647022"/>
            <a:ext cx="616701" cy="465434"/>
          </a:xfrm>
          <a:prstGeom prst="rect">
            <a:avLst/>
          </a:prstGeom>
        </p:spPr>
      </p:pic>
      <p:pic>
        <p:nvPicPr>
          <p:cNvPr id="14" name="Picture 13">
            <a:extLst>
              <a:ext uri="{FF2B5EF4-FFF2-40B4-BE49-F238E27FC236}">
                <a16:creationId xmlns:a16="http://schemas.microsoft.com/office/drawing/2014/main" id="{4C83C6EC-C719-CC47-8A6B-E7304E4518D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155051" y="1729100"/>
            <a:ext cx="713247" cy="492978"/>
          </a:xfrm>
          <a:prstGeom prst="rect">
            <a:avLst/>
          </a:prstGeom>
        </p:spPr>
      </p:pic>
      <p:pic>
        <p:nvPicPr>
          <p:cNvPr id="15" name="Picture 14">
            <a:extLst>
              <a:ext uri="{FF2B5EF4-FFF2-40B4-BE49-F238E27FC236}">
                <a16:creationId xmlns:a16="http://schemas.microsoft.com/office/drawing/2014/main" id="{BB989631-4B06-9A45-8672-302D1AD43425}"/>
              </a:ext>
            </a:extLst>
          </p:cNvPr>
          <p:cNvPicPr>
            <a:picLocks noChangeAspect="1"/>
          </p:cNvPicPr>
          <p:nvPr/>
        </p:nvPicPr>
        <p:blipFill>
          <a:blip r:embed="rId11"/>
          <a:stretch>
            <a:fillRect/>
          </a:stretch>
        </p:blipFill>
        <p:spPr>
          <a:xfrm>
            <a:off x="3963950" y="2581888"/>
            <a:ext cx="1120559" cy="416952"/>
          </a:xfrm>
          <a:prstGeom prst="rect">
            <a:avLst/>
          </a:prstGeom>
        </p:spPr>
      </p:pic>
      <p:pic>
        <p:nvPicPr>
          <p:cNvPr id="16" name="Picture 15">
            <a:extLst>
              <a:ext uri="{FF2B5EF4-FFF2-40B4-BE49-F238E27FC236}">
                <a16:creationId xmlns:a16="http://schemas.microsoft.com/office/drawing/2014/main" id="{8B340BF2-3953-994C-AAA0-3799B83BED0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889230" y="4225865"/>
            <a:ext cx="1270000" cy="262467"/>
          </a:xfrm>
          <a:prstGeom prst="rect">
            <a:avLst/>
          </a:prstGeom>
        </p:spPr>
      </p:pic>
      <p:pic>
        <p:nvPicPr>
          <p:cNvPr id="17" name="Picture 16">
            <a:extLst>
              <a:ext uri="{FF2B5EF4-FFF2-40B4-BE49-F238E27FC236}">
                <a16:creationId xmlns:a16="http://schemas.microsoft.com/office/drawing/2014/main" id="{2AA20D58-F08A-134A-9A91-CC75CD8ED70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094070" y="4967263"/>
            <a:ext cx="835210" cy="335148"/>
          </a:xfrm>
          <a:prstGeom prst="rect">
            <a:avLst/>
          </a:prstGeom>
        </p:spPr>
      </p:pic>
      <p:pic>
        <p:nvPicPr>
          <p:cNvPr id="18" name="Picture 17">
            <a:extLst>
              <a:ext uri="{FF2B5EF4-FFF2-40B4-BE49-F238E27FC236}">
                <a16:creationId xmlns:a16="http://schemas.microsoft.com/office/drawing/2014/main" id="{FE06A462-0B24-7E43-A331-EBE32F70013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956572" y="5813328"/>
            <a:ext cx="1110206" cy="177633"/>
          </a:xfrm>
          <a:prstGeom prst="rect">
            <a:avLst/>
          </a:prstGeom>
        </p:spPr>
      </p:pic>
      <p:pic>
        <p:nvPicPr>
          <p:cNvPr id="20" name="Picture 19">
            <a:extLst>
              <a:ext uri="{FF2B5EF4-FFF2-40B4-BE49-F238E27FC236}">
                <a16:creationId xmlns:a16="http://schemas.microsoft.com/office/drawing/2014/main" id="{CAAEF52D-4946-5D42-BB0D-22C094B18FD4}"/>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732936" y="1753218"/>
            <a:ext cx="819788" cy="335368"/>
          </a:xfrm>
          <a:prstGeom prst="rect">
            <a:avLst/>
          </a:prstGeom>
        </p:spPr>
      </p:pic>
      <p:pic>
        <p:nvPicPr>
          <p:cNvPr id="2" name="Picture 1">
            <a:extLst>
              <a:ext uri="{FF2B5EF4-FFF2-40B4-BE49-F238E27FC236}">
                <a16:creationId xmlns:a16="http://schemas.microsoft.com/office/drawing/2014/main" id="{5072A0EF-D815-7D4F-BDBC-057C16F04BEB}"/>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227045" y="1783951"/>
            <a:ext cx="1047340" cy="335149"/>
          </a:xfrm>
          <a:prstGeom prst="rect">
            <a:avLst/>
          </a:prstGeom>
        </p:spPr>
      </p:pic>
      <p:pic>
        <p:nvPicPr>
          <p:cNvPr id="8" name="Picture 7">
            <a:extLst>
              <a:ext uri="{FF2B5EF4-FFF2-40B4-BE49-F238E27FC236}">
                <a16:creationId xmlns:a16="http://schemas.microsoft.com/office/drawing/2014/main" id="{378C80C2-9DA8-1D4C-BEF4-FB0F26CA45F4}"/>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368125" y="2546922"/>
            <a:ext cx="765181" cy="312194"/>
          </a:xfrm>
          <a:prstGeom prst="rect">
            <a:avLst/>
          </a:prstGeom>
        </p:spPr>
      </p:pic>
      <p:pic>
        <p:nvPicPr>
          <p:cNvPr id="28" name="Picture 27">
            <a:extLst>
              <a:ext uri="{FF2B5EF4-FFF2-40B4-BE49-F238E27FC236}">
                <a16:creationId xmlns:a16="http://schemas.microsoft.com/office/drawing/2014/main" id="{39DB54F9-EAE9-4749-9FC3-74940DFC0FC4}"/>
              </a:ext>
            </a:extLst>
          </p:cNvPr>
          <p:cNvPicPr>
            <a:picLocks noChangeAspect="1"/>
          </p:cNvPicPr>
          <p:nvPr/>
        </p:nvPicPr>
        <p:blipFill>
          <a:blip r:embed="rId18"/>
          <a:stretch>
            <a:fillRect/>
          </a:stretch>
        </p:blipFill>
        <p:spPr>
          <a:xfrm>
            <a:off x="5511748" y="4249385"/>
            <a:ext cx="1270000" cy="228600"/>
          </a:xfrm>
          <a:prstGeom prst="rect">
            <a:avLst/>
          </a:prstGeom>
        </p:spPr>
      </p:pic>
      <p:pic>
        <p:nvPicPr>
          <p:cNvPr id="25" name="Picture 24">
            <a:extLst>
              <a:ext uri="{FF2B5EF4-FFF2-40B4-BE49-F238E27FC236}">
                <a16:creationId xmlns:a16="http://schemas.microsoft.com/office/drawing/2014/main" id="{E074553C-303C-BE44-AAFE-E43C8F2F66D6}"/>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389528" y="3390751"/>
            <a:ext cx="959254" cy="305495"/>
          </a:xfrm>
          <a:prstGeom prst="rect">
            <a:avLst/>
          </a:prstGeom>
        </p:spPr>
      </p:pic>
      <p:pic>
        <p:nvPicPr>
          <p:cNvPr id="5" name="Picture 4">
            <a:extLst>
              <a:ext uri="{FF2B5EF4-FFF2-40B4-BE49-F238E27FC236}">
                <a16:creationId xmlns:a16="http://schemas.microsoft.com/office/drawing/2014/main" id="{0185E872-B0E4-B54C-A0CA-201F4B4F9536}"/>
              </a:ext>
            </a:extLst>
          </p:cNvPr>
          <p:cNvPicPr>
            <a:picLocks noChangeAspect="1"/>
          </p:cNvPicPr>
          <p:nvPr/>
        </p:nvPicPr>
        <p:blipFill>
          <a:blip r:embed="rId20"/>
          <a:stretch>
            <a:fillRect/>
          </a:stretch>
        </p:blipFill>
        <p:spPr>
          <a:xfrm>
            <a:off x="5591645" y="5022344"/>
            <a:ext cx="1110207" cy="239003"/>
          </a:xfrm>
          <a:prstGeom prst="rect">
            <a:avLst/>
          </a:prstGeom>
        </p:spPr>
      </p:pic>
      <p:pic>
        <p:nvPicPr>
          <p:cNvPr id="35" name="Picture 34">
            <a:extLst>
              <a:ext uri="{FF2B5EF4-FFF2-40B4-BE49-F238E27FC236}">
                <a16:creationId xmlns:a16="http://schemas.microsoft.com/office/drawing/2014/main" id="{93A9B3C7-46DE-D349-93AD-91CD79D6404E}"/>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194500" y="3459868"/>
            <a:ext cx="1112433" cy="227346"/>
          </a:xfrm>
          <a:prstGeom prst="rect">
            <a:avLst/>
          </a:prstGeom>
        </p:spPr>
      </p:pic>
      <p:pic>
        <p:nvPicPr>
          <p:cNvPr id="23" name="Picture 22">
            <a:extLst>
              <a:ext uri="{FF2B5EF4-FFF2-40B4-BE49-F238E27FC236}">
                <a16:creationId xmlns:a16="http://schemas.microsoft.com/office/drawing/2014/main" id="{69E13B53-EB3F-7C49-8C63-BCA9C07F9D03}"/>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608901" y="2558079"/>
            <a:ext cx="1075693" cy="326993"/>
          </a:xfrm>
          <a:prstGeom prst="rect">
            <a:avLst/>
          </a:prstGeom>
        </p:spPr>
      </p:pic>
      <p:pic>
        <p:nvPicPr>
          <p:cNvPr id="24" name="Picture 23">
            <a:extLst>
              <a:ext uri="{FF2B5EF4-FFF2-40B4-BE49-F238E27FC236}">
                <a16:creationId xmlns:a16="http://schemas.microsoft.com/office/drawing/2014/main" id="{2621E03E-64BD-8142-82CA-3ED779FADB0C}"/>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4270454" y="3289769"/>
            <a:ext cx="482442" cy="482442"/>
          </a:xfrm>
          <a:prstGeom prst="rect">
            <a:avLst/>
          </a:prstGeom>
        </p:spPr>
      </p:pic>
      <p:sp>
        <p:nvSpPr>
          <p:cNvPr id="19" name="TextBox 18">
            <a:extLst>
              <a:ext uri="{FF2B5EF4-FFF2-40B4-BE49-F238E27FC236}">
                <a16:creationId xmlns:a16="http://schemas.microsoft.com/office/drawing/2014/main" id="{A6D774F8-3092-F045-A23D-4134FC4C0E56}"/>
              </a:ext>
            </a:extLst>
          </p:cNvPr>
          <p:cNvSpPr txBox="1"/>
          <p:nvPr/>
        </p:nvSpPr>
        <p:spPr>
          <a:xfrm>
            <a:off x="2252088" y="6321655"/>
            <a:ext cx="4519186"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40640" marR="40640" indent="0" algn="ctr" defTabSz="914400" rtl="0" fontAlgn="auto" latinLnBrk="0" hangingPunct="0">
              <a:lnSpc>
                <a:spcPct val="100000"/>
              </a:lnSpc>
              <a:spcBef>
                <a:spcPts val="0"/>
              </a:spcBef>
              <a:spcAft>
                <a:spcPts val="0"/>
              </a:spcAft>
              <a:buClrTx/>
              <a:buSzTx/>
              <a:buFontTx/>
              <a:buNone/>
              <a:tabLst/>
            </a:pPr>
            <a:r>
              <a:rPr kumimoji="0" lang="en-US" sz="1600" b="1" i="0" u="none" strike="noStrike" cap="none" spc="0" normalizeH="0" baseline="0" dirty="0">
                <a:ln>
                  <a:noFill/>
                </a:ln>
                <a:solidFill>
                  <a:srgbClr val="FF0000"/>
                </a:solidFill>
                <a:effectLst/>
                <a:uFill>
                  <a:solidFill>
                    <a:srgbClr val="000000"/>
                  </a:solidFill>
                </a:uFill>
                <a:latin typeface="Arial"/>
                <a:ea typeface="Arial"/>
                <a:cs typeface="Arial"/>
                <a:sym typeface="Arial"/>
              </a:rPr>
              <a:t>All Members in Good Standing – Thank You!</a:t>
            </a:r>
          </a:p>
        </p:txBody>
      </p:sp>
      <p:pic>
        <p:nvPicPr>
          <p:cNvPr id="27" name="Picture 26">
            <a:extLst>
              <a:ext uri="{FF2B5EF4-FFF2-40B4-BE49-F238E27FC236}">
                <a16:creationId xmlns:a16="http://schemas.microsoft.com/office/drawing/2014/main" id="{7FA910FB-3CC7-5542-97AD-33AB8BD0A704}"/>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5356703" y="3248164"/>
            <a:ext cx="1552992" cy="590668"/>
          </a:xfrm>
          <a:prstGeom prst="rect">
            <a:avLst/>
          </a:prstGeom>
        </p:spPr>
      </p:pic>
    </p:spTree>
    <p:extLst>
      <p:ext uri="{BB962C8B-B14F-4D97-AF65-F5344CB8AC3E}">
        <p14:creationId xmlns:p14="http://schemas.microsoft.com/office/powerpoint/2010/main" val="803923045"/>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1B518-3250-0943-B5ED-510C7502896D}"/>
              </a:ext>
            </a:extLst>
          </p:cNvPr>
          <p:cNvSpPr>
            <a:spLocks noGrp="1"/>
          </p:cNvSpPr>
          <p:nvPr>
            <p:ph type="title"/>
          </p:nvPr>
        </p:nvSpPr>
        <p:spPr/>
        <p:txBody>
          <a:bodyPr/>
          <a:lstStyle/>
          <a:p>
            <a:r>
              <a:rPr lang="en-US" dirty="0"/>
              <a:t>Thank You For Participating!</a:t>
            </a:r>
          </a:p>
        </p:txBody>
      </p:sp>
      <p:sp>
        <p:nvSpPr>
          <p:cNvPr id="3" name="Text Placeholder 2">
            <a:extLst>
              <a:ext uri="{FF2B5EF4-FFF2-40B4-BE49-F238E27FC236}">
                <a16:creationId xmlns:a16="http://schemas.microsoft.com/office/drawing/2014/main" id="{081786C0-4ED3-1744-B519-20455DD01763}"/>
              </a:ext>
            </a:extLst>
          </p:cNvPr>
          <p:cNvSpPr>
            <a:spLocks noGrp="1"/>
          </p:cNvSpPr>
          <p:nvPr>
            <p:ph type="body" idx="1"/>
          </p:nvPr>
        </p:nvSpPr>
        <p:spPr/>
        <p:txBody>
          <a:bodyPr>
            <a:normAutofit/>
          </a:bodyPr>
          <a:lstStyle/>
          <a:p>
            <a:pPr marL="40640" indent="0">
              <a:buNone/>
            </a:pPr>
            <a:endParaRPr lang="en-US" sz="2800" dirty="0"/>
          </a:p>
          <a:p>
            <a:pPr marL="40640" indent="0">
              <a:buNone/>
            </a:pPr>
            <a:endParaRPr lang="en-US" sz="2800" dirty="0"/>
          </a:p>
          <a:p>
            <a:pPr marL="40640" indent="0">
              <a:buNone/>
            </a:pPr>
            <a:endParaRPr lang="en-US" sz="2800" dirty="0"/>
          </a:p>
          <a:p>
            <a:pPr marL="40640" indent="0" algn="ctr">
              <a:buNone/>
            </a:pPr>
            <a:r>
              <a:rPr lang="en-US" sz="2800" dirty="0"/>
              <a:t>Thanks to all of you for contributing your time and efforts to the PWG!</a:t>
            </a:r>
          </a:p>
        </p:txBody>
      </p:sp>
      <p:sp>
        <p:nvSpPr>
          <p:cNvPr id="6" name="Shape 334">
            <a:extLst>
              <a:ext uri="{FF2B5EF4-FFF2-40B4-BE49-F238E27FC236}">
                <a16:creationId xmlns:a16="http://schemas.microsoft.com/office/drawing/2014/main" id="{DF22E4FE-7121-8D4F-B03A-A17861C8F406}"/>
              </a:ext>
            </a:extLst>
          </p:cNvPr>
          <p:cNvSpPr>
            <a:spLocks noGrp="1"/>
          </p:cNvSpPr>
          <p:nvPr>
            <p:ph type="sldNum" sz="quarter" idx="4"/>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16</a:t>
            </a:fld>
            <a:endParaRPr/>
          </a:p>
        </p:txBody>
      </p:sp>
    </p:spTree>
    <p:extLst>
      <p:ext uri="{BB962C8B-B14F-4D97-AF65-F5344CB8AC3E}">
        <p14:creationId xmlns:p14="http://schemas.microsoft.com/office/powerpoint/2010/main" val="2029544423"/>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hape 146"/>
          <p:cNvSpPr>
            <a:spLocks noGrp="1"/>
          </p:cNvSpPr>
          <p:nvPr>
            <p:ph type="body" idx="1"/>
          </p:nvPr>
        </p:nvSpPr>
        <p:spPr>
          <a:prstGeom prst="rect">
            <a:avLst/>
          </a:prstGeom>
        </p:spPr>
        <p:txBody>
          <a:bodyPr>
            <a:normAutofit/>
          </a:bodyPr>
          <a:lstStyle/>
          <a:p>
            <a:pPr marL="40640" indent="0">
              <a:buNone/>
            </a:pPr>
            <a:r>
              <a:rPr lang="en-US" dirty="0"/>
              <a:t>2021</a:t>
            </a:r>
          </a:p>
          <a:p>
            <a:pPr lvl="1"/>
            <a:r>
              <a:rPr lang="en-US" dirty="0"/>
              <a:t>November 9-11 – Virtual</a:t>
            </a:r>
          </a:p>
          <a:p>
            <a:endParaRPr lang="en-US" dirty="0"/>
          </a:p>
          <a:p>
            <a:pPr marL="40640" indent="0">
              <a:buNone/>
            </a:pPr>
            <a:r>
              <a:rPr lang="en-US" dirty="0"/>
              <a:t>2022</a:t>
            </a:r>
          </a:p>
          <a:p>
            <a:pPr lvl="1"/>
            <a:r>
              <a:rPr lang="en-US" dirty="0"/>
              <a:t>February 8-10 – Virtual</a:t>
            </a:r>
          </a:p>
          <a:p>
            <a:pPr lvl="1"/>
            <a:endParaRPr lang="en-US" dirty="0"/>
          </a:p>
          <a:p>
            <a:pPr lvl="1"/>
            <a:r>
              <a:rPr lang="en-US" dirty="0"/>
              <a:t>May 10-12 – Joint PWG/OpenPrinting - Lexington? Sunnyvale?</a:t>
            </a:r>
          </a:p>
          <a:p>
            <a:pPr lvl="1"/>
            <a:endParaRPr lang="en-US" dirty="0"/>
          </a:p>
          <a:p>
            <a:pPr lvl="1"/>
            <a:r>
              <a:rPr lang="en-US" dirty="0"/>
              <a:t>August 16-18 – Virtual</a:t>
            </a:r>
          </a:p>
          <a:p>
            <a:pPr lvl="1"/>
            <a:endParaRPr lang="en-US" dirty="0"/>
          </a:p>
          <a:p>
            <a:pPr lvl="1"/>
            <a:r>
              <a:rPr lang="en-US" dirty="0"/>
              <a:t>November 15-17 – Virtual</a:t>
            </a:r>
          </a:p>
          <a:p>
            <a:pPr marL="40640" indent="0">
              <a:buNone/>
            </a:pPr>
            <a:endParaRPr lang="en-US" dirty="0"/>
          </a:p>
          <a:p>
            <a:pPr marL="40640" indent="0">
              <a:buNone/>
            </a:pPr>
            <a:endParaRPr lang="en-US" dirty="0"/>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a:p>
            <a:pPr marL="40640" indent="0" algn="ctr">
              <a:buNone/>
            </a:pPr>
            <a:endParaRPr lang="en-US" sz="1600" dirty="0">
              <a:solidFill>
                <a:srgbClr val="FF0000"/>
              </a:solidFill>
            </a:endParaRPr>
          </a:p>
        </p:txBody>
      </p:sp>
      <p:sp>
        <p:nvSpPr>
          <p:cNvPr id="145" name="Shape 145"/>
          <p:cNvSpPr>
            <a:spLocks noGrp="1"/>
          </p:cNvSpPr>
          <p:nvPr>
            <p:ph type="title"/>
          </p:nvPr>
        </p:nvSpPr>
        <p:spPr>
          <a:prstGeom prst="rect">
            <a:avLst/>
          </a:prstGeom>
        </p:spPr>
        <p:txBody>
          <a:bodyPr/>
          <a:lstStyle/>
          <a:p>
            <a:r>
              <a:rPr dirty="0"/>
              <a:t>Future Meeting Schedule</a:t>
            </a:r>
          </a:p>
        </p:txBody>
      </p:sp>
      <p:sp>
        <p:nvSpPr>
          <p:cNvPr id="6" name="Shape 334">
            <a:extLst>
              <a:ext uri="{FF2B5EF4-FFF2-40B4-BE49-F238E27FC236}">
                <a16:creationId xmlns:a16="http://schemas.microsoft.com/office/drawing/2014/main" id="{5EFC435F-F138-DF4D-B521-919BD038B88E}"/>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17</a:t>
            </a:fld>
            <a:endParaRPr/>
          </a:p>
        </p:txBody>
      </p:sp>
      <p:sp>
        <p:nvSpPr>
          <p:cNvPr id="3" name="TextBox 2">
            <a:extLst>
              <a:ext uri="{FF2B5EF4-FFF2-40B4-BE49-F238E27FC236}">
                <a16:creationId xmlns:a16="http://schemas.microsoft.com/office/drawing/2014/main" id="{EBCD5AF1-65B8-5945-97F5-AD2ACFB0D156}"/>
              </a:ext>
            </a:extLst>
          </p:cNvPr>
          <p:cNvSpPr txBox="1"/>
          <p:nvPr/>
        </p:nvSpPr>
        <p:spPr>
          <a:xfrm>
            <a:off x="1158245" y="6164445"/>
            <a:ext cx="6827510"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r>
              <a:rPr lang="en-US" dirty="0">
                <a:solidFill>
                  <a:srgbClr val="FF0000"/>
                </a:solidFill>
              </a:rPr>
              <a:t>Contact </a:t>
            </a:r>
            <a:r>
              <a:rPr lang="en-US" dirty="0">
                <a:solidFill>
                  <a:srgbClr val="FF0000"/>
                </a:solidFill>
                <a:hlinkClick r:id="rId2"/>
              </a:rPr>
              <a:t>chair@pwg.org</a:t>
            </a:r>
            <a:r>
              <a:rPr lang="en-US" dirty="0">
                <a:solidFill>
                  <a:srgbClr val="FF0000"/>
                </a:solidFill>
              </a:rPr>
              <a:t> if you are interested in hosting a PWG F2F event</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normAutofit/>
          </a:bodyPr>
          <a:lstStyle/>
          <a:p>
            <a:r>
              <a:rPr lang="en-US" dirty="0">
                <a:hlinkClick r:id="rId3"/>
              </a:rPr>
              <a:t>https://www.pwg.org/ipp/everywhere.html</a:t>
            </a:r>
            <a:r>
              <a:rPr lang="en-US" dirty="0"/>
              <a:t> </a:t>
            </a:r>
          </a:p>
          <a:p>
            <a:endParaRPr lang="en-US" dirty="0"/>
          </a:p>
          <a:p>
            <a:r>
              <a:rPr lang="en-US" b="1" dirty="0">
                <a:solidFill>
                  <a:srgbClr val="FF0000"/>
                </a:solidFill>
              </a:rPr>
              <a:t>725</a:t>
            </a:r>
            <a:r>
              <a:rPr lang="en-US" dirty="0"/>
              <a:t> printers now certified!</a:t>
            </a:r>
          </a:p>
          <a:p>
            <a:pPr lvl="1"/>
            <a:r>
              <a:rPr lang="en-US" dirty="0">
                <a:hlinkClick r:id="rId4"/>
              </a:rPr>
              <a:t>https://www.pwg.org/printers/</a:t>
            </a:r>
            <a:endParaRPr lang="en-US" dirty="0"/>
          </a:p>
          <a:p>
            <a:pPr lvl="1"/>
            <a:r>
              <a:rPr lang="en-US" dirty="0"/>
              <a:t>More on the way!</a:t>
            </a:r>
          </a:p>
          <a:p>
            <a:pPr marL="40640" indent="0">
              <a:buNone/>
            </a:pPr>
            <a:endParaRPr lang="en-US" dirty="0">
              <a:solidFill>
                <a:srgbClr val="FF0000"/>
              </a:solidFill>
              <a:sym typeface="Wingdings" pitchFamily="2" charset="2"/>
            </a:endParaRPr>
          </a:p>
          <a:p>
            <a:r>
              <a:rPr lang="en-US" dirty="0"/>
              <a:t>IPP Everywhere™ Self Certification 1.1 Update 3</a:t>
            </a:r>
            <a:endParaRPr lang="en-US" dirty="0">
              <a:solidFill>
                <a:srgbClr val="FF0000"/>
              </a:solidFill>
            </a:endParaRPr>
          </a:p>
          <a:p>
            <a:pPr lvl="1">
              <a:buFont typeface="Wingdings" pitchFamily="2" charset="2"/>
              <a:buChar char="à"/>
            </a:pPr>
            <a:r>
              <a:rPr lang="en-US" dirty="0">
                <a:sym typeface="Wingdings" pitchFamily="2" charset="2"/>
              </a:rPr>
              <a:t>Released May 17, 2021; approved June 16, 2021</a:t>
            </a:r>
          </a:p>
          <a:p>
            <a:pPr lvl="1">
              <a:buFont typeface="Wingdings" pitchFamily="2" charset="2"/>
              <a:buChar char="à"/>
            </a:pPr>
            <a:r>
              <a:rPr lang="en-US" dirty="0">
                <a:solidFill>
                  <a:srgbClr val="FF0000"/>
                </a:solidFill>
                <a:sym typeface="Wingdings" pitchFamily="2" charset="2"/>
              </a:rPr>
              <a:t>Mandatory for certification starting July 1, 2021</a:t>
            </a:r>
          </a:p>
          <a:p>
            <a:pPr lvl="2">
              <a:buFont typeface="Wingdings" pitchFamily="2" charset="2"/>
              <a:buChar char="à"/>
            </a:pPr>
            <a:r>
              <a:rPr lang="en-US" dirty="0">
                <a:solidFill>
                  <a:srgbClr val="FF0000"/>
                </a:solidFill>
                <a:sym typeface="Wingdings" pitchFamily="2" charset="2"/>
              </a:rPr>
              <a:t>IPP Everywhere v1.0 Certifications no longer accepted</a:t>
            </a:r>
          </a:p>
          <a:p>
            <a:pPr marL="40640" indent="0">
              <a:buNone/>
            </a:pPr>
            <a:endParaRPr lang="en-US" sz="1600" dirty="0"/>
          </a:p>
          <a:p>
            <a:r>
              <a:rPr lang="en-US" dirty="0"/>
              <a:t>IPP Everywhere v2.0 scoping and requirements in development</a:t>
            </a:r>
          </a:p>
          <a:p>
            <a:pPr lvl="1"/>
            <a:endParaRPr lang="en-US" sz="1600" dirty="0"/>
          </a:p>
        </p:txBody>
      </p:sp>
      <p:sp>
        <p:nvSpPr>
          <p:cNvPr id="2" name="Title 1"/>
          <p:cNvSpPr>
            <a:spLocks noGrp="1"/>
          </p:cNvSpPr>
          <p:nvPr>
            <p:ph type="title"/>
          </p:nvPr>
        </p:nvSpPr>
        <p:spPr/>
        <p:txBody>
          <a:bodyPr/>
          <a:lstStyle/>
          <a:p>
            <a:r>
              <a:rPr lang="en-US" dirty="0"/>
              <a:t>IPP Everywhere™ Certified Printers</a:t>
            </a:r>
          </a:p>
        </p:txBody>
      </p:sp>
      <p:sp>
        <p:nvSpPr>
          <p:cNvPr id="4" name="Shape 334">
            <a:extLst>
              <a:ext uri="{FF2B5EF4-FFF2-40B4-BE49-F238E27FC236}">
                <a16:creationId xmlns:a16="http://schemas.microsoft.com/office/drawing/2014/main" id="{E9D04879-88AE-4841-BE83-2FC928879F76}"/>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18</a:t>
            </a:fld>
            <a:endParaRPr/>
          </a:p>
        </p:txBody>
      </p:sp>
    </p:spTree>
    <p:extLst>
      <p:ext uri="{BB962C8B-B14F-4D97-AF65-F5344CB8AC3E}">
        <p14:creationId xmlns:p14="http://schemas.microsoft.com/office/powerpoint/2010/main" val="93886228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251F-1C27-8E46-A314-1D750EC2719E}"/>
              </a:ext>
            </a:extLst>
          </p:cNvPr>
          <p:cNvSpPr>
            <a:spLocks noGrp="1"/>
          </p:cNvSpPr>
          <p:nvPr>
            <p:ph type="title"/>
          </p:nvPr>
        </p:nvSpPr>
        <p:spPr/>
        <p:txBody>
          <a:bodyPr/>
          <a:lstStyle/>
          <a:p>
            <a:r>
              <a:rPr lang="en-US" dirty="0"/>
              <a:t>Recently Approved</a:t>
            </a:r>
          </a:p>
        </p:txBody>
      </p:sp>
      <p:sp>
        <p:nvSpPr>
          <p:cNvPr id="3" name="Text Placeholder 2">
            <a:extLst>
              <a:ext uri="{FF2B5EF4-FFF2-40B4-BE49-F238E27FC236}">
                <a16:creationId xmlns:a16="http://schemas.microsoft.com/office/drawing/2014/main" id="{6E1B11F4-B8BA-0043-96D4-C905B45AFA98}"/>
              </a:ext>
            </a:extLst>
          </p:cNvPr>
          <p:cNvSpPr>
            <a:spLocks noGrp="1"/>
          </p:cNvSpPr>
          <p:nvPr>
            <p:ph type="body" idx="1"/>
          </p:nvPr>
        </p:nvSpPr>
        <p:spPr/>
        <p:txBody>
          <a:bodyPr>
            <a:normAutofit/>
          </a:bodyPr>
          <a:lstStyle/>
          <a:p>
            <a:r>
              <a:rPr lang="en-US" dirty="0">
                <a:solidFill>
                  <a:schemeClr val="tx1"/>
                </a:solidFill>
              </a:rPr>
              <a:t>Best Practices</a:t>
            </a:r>
          </a:p>
          <a:p>
            <a:pPr lvl="1"/>
            <a:r>
              <a:rPr lang="en-US" dirty="0">
                <a:solidFill>
                  <a:schemeClr val="tx1"/>
                </a:solidFill>
              </a:rPr>
              <a:t>Job Accounting with IPP v1.0</a:t>
            </a:r>
          </a:p>
          <a:p>
            <a:pPr lvl="2"/>
            <a:r>
              <a:rPr lang="en-US" dirty="0">
                <a:solidFill>
                  <a:schemeClr val="tx1"/>
                </a:solidFill>
                <a:hlinkClick r:id="rId2"/>
              </a:rPr>
              <a:t>https://ftp.pwg.org/pub/pwg/informational/bp-ippaccounting10-20210205-5199.11.pdf</a:t>
            </a:r>
            <a:r>
              <a:rPr lang="en-US" dirty="0">
                <a:solidFill>
                  <a:schemeClr val="tx1"/>
                </a:solidFill>
              </a:rPr>
              <a:t> </a:t>
            </a:r>
          </a:p>
        </p:txBody>
      </p:sp>
      <p:sp>
        <p:nvSpPr>
          <p:cNvPr id="4" name="Slide Number Placeholder 3">
            <a:extLst>
              <a:ext uri="{FF2B5EF4-FFF2-40B4-BE49-F238E27FC236}">
                <a16:creationId xmlns:a16="http://schemas.microsoft.com/office/drawing/2014/main" id="{002FCDCD-59E3-4344-919A-A9C41F78C1BD}"/>
              </a:ext>
            </a:extLst>
          </p:cNvPr>
          <p:cNvSpPr>
            <a:spLocks noGrp="1"/>
          </p:cNvSpPr>
          <p:nvPr>
            <p:ph type="sldNum" sz="quarter" idx="4"/>
          </p:nvPr>
        </p:nvSpPr>
        <p:spPr/>
        <p:txBody>
          <a:bodyPr/>
          <a:lstStyle/>
          <a:p>
            <a:fld id="{86CB4B4D-7CA3-9044-876B-883B54F8677D}" type="slidenum">
              <a:rPr lang="en-US" smtClean="0"/>
              <a:pPr/>
              <a:t>19</a:t>
            </a:fld>
            <a:endParaRPr lang="en-US" dirty="0"/>
          </a:p>
        </p:txBody>
      </p:sp>
    </p:spTree>
    <p:extLst>
      <p:ext uri="{BB962C8B-B14F-4D97-AF65-F5344CB8AC3E}">
        <p14:creationId xmlns:p14="http://schemas.microsoft.com/office/powerpoint/2010/main" val="145232962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p:cNvSpPr>
          <p:nvPr>
            <p:ph type="body" idx="1"/>
          </p:nvPr>
        </p:nvSpPr>
        <p:spPr>
          <a:prstGeom prst="rect">
            <a:avLst/>
          </a:prstGeom>
        </p:spPr>
        <p:txBody>
          <a:bodyPr/>
          <a:lstStyle/>
          <a:p>
            <a:endParaRPr lang="en-US" dirty="0"/>
          </a:p>
          <a:p>
            <a:r>
              <a:rPr dirty="0"/>
              <a:t>Administrivia</a:t>
            </a:r>
          </a:p>
          <a:p>
            <a:endParaRPr lang="en-US" dirty="0"/>
          </a:p>
          <a:p>
            <a:r>
              <a:rPr lang="en-US" dirty="0"/>
              <a:t>PWG Steering Committee Updates</a:t>
            </a:r>
            <a:endParaRPr dirty="0"/>
          </a:p>
          <a:p>
            <a:endParaRPr lang="en-US" dirty="0"/>
          </a:p>
          <a:p>
            <a:r>
              <a:rPr dirty="0"/>
              <a:t>PWG Workgroup Status [WG Chairs]</a:t>
            </a:r>
          </a:p>
          <a:p>
            <a:endParaRPr lang="en-US" dirty="0"/>
          </a:p>
          <a:p>
            <a:r>
              <a:rPr dirty="0"/>
              <a:t>Liaison Status</a:t>
            </a:r>
          </a:p>
          <a:p>
            <a:endParaRPr lang="en-US" dirty="0"/>
          </a:p>
          <a:p>
            <a:r>
              <a:rPr lang="en-US" dirty="0"/>
              <a:t>Questions / Next Meeting / Any Other Business</a:t>
            </a:r>
          </a:p>
          <a:p>
            <a:endParaRPr dirty="0"/>
          </a:p>
        </p:txBody>
      </p:sp>
      <p:sp>
        <p:nvSpPr>
          <p:cNvPr id="82" name="Shape 82"/>
          <p:cNvSpPr>
            <a:spLocks noGrp="1"/>
          </p:cNvSpPr>
          <p:nvPr>
            <p:ph type="title"/>
          </p:nvPr>
        </p:nvSpPr>
        <p:spPr>
          <a:prstGeom prst="rect">
            <a:avLst/>
          </a:prstGeom>
        </p:spPr>
        <p:txBody>
          <a:bodyPr/>
          <a:lstStyle/>
          <a:p>
            <a:r>
              <a:t>Plenary Agenda</a:t>
            </a:r>
          </a:p>
        </p:txBody>
      </p:sp>
      <p:sp>
        <p:nvSpPr>
          <p:cNvPr id="6" name="Shape 334">
            <a:extLst>
              <a:ext uri="{FF2B5EF4-FFF2-40B4-BE49-F238E27FC236}">
                <a16:creationId xmlns:a16="http://schemas.microsoft.com/office/drawing/2014/main" id="{0B2D52E0-39CD-0E4C-AFC6-DA87F55D53E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a:t>
            </a:fld>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body" idx="1"/>
          </p:nvPr>
        </p:nvSpPr>
        <p:spPr>
          <a:prstGeom prst="rect">
            <a:avLst/>
          </a:prstGeom>
        </p:spPr>
        <p:txBody>
          <a:bodyPr>
            <a:normAutofit/>
          </a:bodyPr>
          <a:lstStyle/>
          <a:p>
            <a:r>
              <a:rPr lang="en-US" dirty="0"/>
              <a:t>PWG on </a:t>
            </a:r>
            <a:r>
              <a:rPr dirty="0"/>
              <a:t>Git</a:t>
            </a:r>
            <a:r>
              <a:rPr lang="en-US" dirty="0"/>
              <a:t>H</a:t>
            </a:r>
            <a:r>
              <a:rPr dirty="0"/>
              <a:t>ub:</a:t>
            </a:r>
          </a:p>
          <a:p>
            <a:pPr lvl="1"/>
            <a:r>
              <a:rPr u="sng" dirty="0">
                <a:hlinkClick r:id="rId2"/>
              </a:rPr>
              <a:t>https://github.com/istopwg</a:t>
            </a:r>
          </a:p>
          <a:p>
            <a:endParaRPr lang="en-US" dirty="0"/>
          </a:p>
          <a:p>
            <a:r>
              <a:rPr lang="en-US"/>
              <a:t>IPP Sample Code</a:t>
            </a:r>
            <a:endParaRPr lang="en-US" dirty="0"/>
          </a:p>
          <a:p>
            <a:pPr lvl="1"/>
            <a:r>
              <a:rPr lang="en-US" dirty="0">
                <a:hlinkClick r:id="rId3"/>
              </a:rPr>
              <a:t>https://github.com/istopwg/ippsample</a:t>
            </a:r>
            <a:endParaRPr lang="en-US" dirty="0"/>
          </a:p>
          <a:p>
            <a:pPr marL="497840" lvl="1" indent="0">
              <a:buNone/>
            </a:pPr>
            <a:endParaRPr lang="en-US" u="sng" dirty="0"/>
          </a:p>
          <a:p>
            <a:r>
              <a:rPr lang="en-US" u="sng" dirty="0"/>
              <a:t>IPP Everywhere Self Certification Tools</a:t>
            </a:r>
          </a:p>
          <a:p>
            <a:pPr lvl="1"/>
            <a:r>
              <a:rPr lang="en-US" u="sng" dirty="0">
                <a:hlinkClick r:id="rId4"/>
              </a:rPr>
              <a:t>https://</a:t>
            </a:r>
            <a:r>
              <a:rPr lang="en-US" u="sng" dirty="0" err="1">
                <a:hlinkClick r:id="rId4"/>
              </a:rPr>
              <a:t>github.com</a:t>
            </a:r>
            <a:r>
              <a:rPr lang="en-US" u="sng" dirty="0">
                <a:hlinkClick r:id="rId4"/>
              </a:rPr>
              <a:t>/</a:t>
            </a:r>
            <a:r>
              <a:rPr lang="en-US" u="sng" dirty="0" err="1">
                <a:hlinkClick r:id="rId4"/>
              </a:rPr>
              <a:t>istopwg</a:t>
            </a:r>
            <a:r>
              <a:rPr lang="en-US" u="sng" dirty="0">
                <a:hlinkClick r:id="rId4"/>
              </a:rPr>
              <a:t>/</a:t>
            </a:r>
            <a:r>
              <a:rPr lang="en-US" u="sng" dirty="0" err="1">
                <a:hlinkClick r:id="rId4"/>
              </a:rPr>
              <a:t>ippeveselfcert</a:t>
            </a:r>
            <a:endParaRPr lang="en-US" u="sng" dirty="0"/>
          </a:p>
          <a:p>
            <a:pPr lvl="1"/>
            <a:endParaRPr lang="en-US" u="sng" dirty="0"/>
          </a:p>
          <a:p>
            <a:r>
              <a:rPr lang="en-US" u="sng" dirty="0"/>
              <a:t>IPP Registry</a:t>
            </a:r>
          </a:p>
          <a:p>
            <a:pPr lvl="1"/>
            <a:r>
              <a:rPr lang="en-US" u="sng" dirty="0">
                <a:hlinkClick r:id="rId5"/>
              </a:rPr>
              <a:t>https://github.com/istopwg/ippregistry</a:t>
            </a:r>
            <a:endParaRPr lang="en-US" u="sng" dirty="0"/>
          </a:p>
          <a:p>
            <a:pPr marL="40640" indent="0">
              <a:buNone/>
            </a:pPr>
            <a:endParaRPr lang="en-US" u="sng" dirty="0"/>
          </a:p>
          <a:p>
            <a:r>
              <a:rPr lang="en-US" dirty="0"/>
              <a:t>PWG Books:</a:t>
            </a:r>
          </a:p>
          <a:p>
            <a:pPr lvl="1"/>
            <a:r>
              <a:rPr lang="en-US" u="sng" dirty="0">
                <a:hlinkClick r:id="rId6"/>
              </a:rPr>
              <a:t>https://github.com/istopwg/pwg-books</a:t>
            </a:r>
            <a:endParaRPr lang="en-US" u="sng" dirty="0"/>
          </a:p>
        </p:txBody>
      </p:sp>
      <p:sp>
        <p:nvSpPr>
          <p:cNvPr id="174" name="Shape 174"/>
          <p:cNvSpPr>
            <a:spLocks noGrp="1"/>
          </p:cNvSpPr>
          <p:nvPr>
            <p:ph type="title"/>
          </p:nvPr>
        </p:nvSpPr>
        <p:spPr>
          <a:prstGeom prst="rect">
            <a:avLst/>
          </a:prstGeom>
        </p:spPr>
        <p:txBody>
          <a:bodyPr/>
          <a:lstStyle/>
          <a:p>
            <a:r>
              <a:rPr lang="en-US" dirty="0"/>
              <a:t>Projects on GitHub</a:t>
            </a:r>
            <a:endParaRPr dirty="0"/>
          </a:p>
        </p:txBody>
      </p:sp>
      <p:sp>
        <p:nvSpPr>
          <p:cNvPr id="6" name="Shape 334">
            <a:extLst>
              <a:ext uri="{FF2B5EF4-FFF2-40B4-BE49-F238E27FC236}">
                <a16:creationId xmlns:a16="http://schemas.microsoft.com/office/drawing/2014/main" id="{B0F0116C-5922-D94F-A22C-BF90E2FF6168}"/>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20</a:t>
            </a:fld>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p:nvPr>
        </p:nvSpPr>
        <p:spPr>
          <a:prstGeom prst="rect">
            <a:avLst/>
          </a:prstGeom>
        </p:spPr>
        <p:txBody>
          <a:bodyPr/>
          <a:lstStyle/>
          <a:p>
            <a:r>
              <a:rPr dirty="0"/>
              <a:t>Workgroup Status</a:t>
            </a: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9672C2-7973-6F4E-9EEB-AFFC631BDC0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5400000">
            <a:off x="2596210" y="-398923"/>
            <a:ext cx="3951580" cy="7942381"/>
          </a:xfrm>
          <a:prstGeom prst="rect">
            <a:avLst/>
          </a:prstGeom>
        </p:spPr>
      </p:pic>
      <p:sp>
        <p:nvSpPr>
          <p:cNvPr id="192" name="Shape 192"/>
          <p:cNvSpPr>
            <a:spLocks noGrp="1"/>
          </p:cNvSpPr>
          <p:nvPr>
            <p:ph type="title"/>
          </p:nvPr>
        </p:nvSpPr>
        <p:spPr>
          <a:prstGeom prst="rect">
            <a:avLst/>
          </a:prstGeom>
        </p:spPr>
        <p:txBody>
          <a:bodyPr/>
          <a:lstStyle/>
          <a:p>
            <a:r>
              <a:t>Work In Progress</a:t>
            </a:r>
          </a:p>
        </p:txBody>
      </p:sp>
      <p:sp>
        <p:nvSpPr>
          <p:cNvPr id="194" name="Shape 194"/>
          <p:cNvSpPr/>
          <p:nvPr/>
        </p:nvSpPr>
        <p:spPr>
          <a:xfrm>
            <a:off x="3810000" y="5791200"/>
            <a:ext cx="1524000" cy="381000"/>
          </a:xfrm>
          <a:prstGeom prst="roundRect">
            <a:avLst>
              <a:gd name="adj" fmla="val 21180"/>
            </a:avLst>
          </a:prstGeom>
          <a:gradFill>
            <a:gsLst>
              <a:gs pos="0">
                <a:srgbClr val="FF2600"/>
              </a:gs>
              <a:gs pos="100000">
                <a:srgbClr val="BF1903"/>
              </a:gs>
            </a:gsLst>
            <a:lin ang="5400000"/>
          </a:gra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lgn="ctr">
              <a:defRPr b="1">
                <a:solidFill>
                  <a:srgbClr val="FFFFFF"/>
                </a:solidFill>
                <a:uFill>
                  <a:solidFill>
                    <a:srgbClr val="FFFFFF"/>
                  </a:solidFill>
                </a:uFill>
              </a:defRPr>
            </a:lvl1pPr>
          </a:lstStyle>
          <a:p>
            <a:r>
              <a:t>Prototype</a:t>
            </a:r>
          </a:p>
        </p:txBody>
      </p:sp>
      <p:sp>
        <p:nvSpPr>
          <p:cNvPr id="195" name="Shape 195"/>
          <p:cNvSpPr/>
          <p:nvPr/>
        </p:nvSpPr>
        <p:spPr>
          <a:xfrm>
            <a:off x="5461000" y="5791200"/>
            <a:ext cx="1524000" cy="381000"/>
          </a:xfrm>
          <a:prstGeom prst="roundRect">
            <a:avLst>
              <a:gd name="adj" fmla="val 21180"/>
            </a:avLst>
          </a:prstGeom>
          <a:gradFill>
            <a:gsLst>
              <a:gs pos="0">
                <a:srgbClr val="FFA941"/>
              </a:gs>
              <a:gs pos="100000">
                <a:srgbClr val="D96C00"/>
              </a:gs>
            </a:gsLst>
            <a:lin ang="5400000"/>
          </a:gra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lgn="ctr">
              <a:defRPr b="1">
                <a:solidFill>
                  <a:srgbClr val="FFFFFF"/>
                </a:solidFill>
                <a:uFill>
                  <a:solidFill>
                    <a:srgbClr val="FFFFFF"/>
                  </a:solidFill>
                </a:uFill>
              </a:defRPr>
            </a:lvl1pPr>
          </a:lstStyle>
          <a:p>
            <a:r>
              <a:t>Prototyped</a:t>
            </a:r>
          </a:p>
        </p:txBody>
      </p:sp>
      <p:sp>
        <p:nvSpPr>
          <p:cNvPr id="196" name="Shape 196"/>
          <p:cNvSpPr/>
          <p:nvPr/>
        </p:nvSpPr>
        <p:spPr>
          <a:xfrm>
            <a:off x="7112000" y="5791200"/>
            <a:ext cx="1524000" cy="381000"/>
          </a:xfrm>
          <a:prstGeom prst="roundRect">
            <a:avLst>
              <a:gd name="adj" fmla="val 21180"/>
            </a:avLst>
          </a:prstGeom>
          <a:gradFill>
            <a:gsLst>
              <a:gs pos="0">
                <a:srgbClr val="E5E500"/>
              </a:gs>
              <a:gs pos="100000">
                <a:srgbClr val="AAAA00"/>
              </a:gs>
            </a:gsLst>
            <a:lin ang="5400000"/>
          </a:gra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lgn="ctr">
              <a:defRPr b="1">
                <a:solidFill>
                  <a:srgbClr val="FFFFFF"/>
                </a:solidFill>
                <a:uFill>
                  <a:solidFill>
                    <a:srgbClr val="FFFFFF"/>
                  </a:solidFill>
                </a:uFill>
              </a:defRPr>
            </a:lvl1pPr>
          </a:lstStyle>
          <a:p>
            <a:r>
              <a:t>Stable</a:t>
            </a:r>
          </a:p>
        </p:txBody>
      </p:sp>
      <p:sp>
        <p:nvSpPr>
          <p:cNvPr id="197" name="Shape 197"/>
          <p:cNvSpPr/>
          <p:nvPr/>
        </p:nvSpPr>
        <p:spPr>
          <a:xfrm>
            <a:off x="2159000" y="5791200"/>
            <a:ext cx="1524000" cy="381000"/>
          </a:xfrm>
          <a:prstGeom prst="roundRect">
            <a:avLst>
              <a:gd name="adj" fmla="val 21180"/>
            </a:avLst>
          </a:prstGeom>
          <a:gradFill>
            <a:gsLst>
              <a:gs pos="0">
                <a:srgbClr val="809FFF"/>
              </a:gs>
              <a:gs pos="100000">
                <a:srgbClr val="5268BF"/>
              </a:gs>
            </a:gsLst>
            <a:lin ang="5400000"/>
          </a:gra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lgn="ctr">
              <a:defRPr b="1">
                <a:solidFill>
                  <a:srgbClr val="FFFFFF"/>
                </a:solidFill>
                <a:uFill>
                  <a:solidFill>
                    <a:srgbClr val="FFFFFF"/>
                  </a:solidFill>
                </a:uFill>
              </a:defRPr>
            </a:lvl1pPr>
          </a:lstStyle>
          <a:p>
            <a:r>
              <a:t>Interim</a:t>
            </a:r>
          </a:p>
        </p:txBody>
      </p:sp>
      <p:sp>
        <p:nvSpPr>
          <p:cNvPr id="198" name="Shape 198"/>
          <p:cNvSpPr/>
          <p:nvPr/>
        </p:nvSpPr>
        <p:spPr>
          <a:xfrm>
            <a:off x="508000" y="5791200"/>
            <a:ext cx="1524000" cy="381000"/>
          </a:xfrm>
          <a:prstGeom prst="roundRect">
            <a:avLst>
              <a:gd name="adj" fmla="val 21180"/>
            </a:avLst>
          </a:prstGeom>
          <a:gradFill>
            <a:gsLst>
              <a:gs pos="0">
                <a:srgbClr val="808080"/>
              </a:gs>
              <a:gs pos="100000">
                <a:srgbClr val="414141"/>
              </a:gs>
            </a:gsLst>
            <a:lin ang="5400000"/>
          </a:gradFill>
          <a:effectLst>
            <a:outerShdw blurRad="63500" dist="50800" dir="2700000" rotWithShape="0">
              <a:srgbClr val="000000">
                <a:alpha val="50000"/>
              </a:srgbClr>
            </a:outerShdw>
          </a:effectLst>
          <a:extLst>
            <a:ext uri="{C572A759-6A51-4108-AA02-DFA0A04FC94B}">
              <ma14:wrappingTextBoxFlag xmlns="" xmlns:ma14="http://schemas.microsoft.com/office/mac/drawingml/2011/main" val="1"/>
            </a:ext>
          </a:extLst>
        </p:spPr>
        <p:txBody>
          <a:bodyPr lIns="50800" tIns="50800" rIns="50800" bIns="50800" anchor="ctr"/>
          <a:lstStyle>
            <a:lvl1pPr algn="ctr">
              <a:defRPr b="1">
                <a:solidFill>
                  <a:srgbClr val="FFFFFF"/>
                </a:solidFill>
                <a:uFill>
                  <a:solidFill>
                    <a:srgbClr val="FFFFFF"/>
                  </a:solidFill>
                </a:uFill>
              </a:defRPr>
            </a:lvl1pPr>
          </a:lstStyle>
          <a:p>
            <a:r>
              <a:t>Planned</a:t>
            </a:r>
          </a:p>
        </p:txBody>
      </p:sp>
      <p:sp>
        <p:nvSpPr>
          <p:cNvPr id="11" name="Shape 334">
            <a:extLst>
              <a:ext uri="{FF2B5EF4-FFF2-40B4-BE49-F238E27FC236}">
                <a16:creationId xmlns:a16="http://schemas.microsoft.com/office/drawing/2014/main" id="{6575D908-4312-7C4E-B7C9-2E2222B66132}"/>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22</a:t>
            </a:fld>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Shape 301"/>
          <p:cNvSpPr/>
          <p:nvPr/>
        </p:nvSpPr>
        <p:spPr>
          <a:xfrm>
            <a:off x="419100" y="2565400"/>
            <a:ext cx="5912555" cy="520700"/>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spAutoFit/>
          </a:bodyPr>
          <a:lstStyle>
            <a:lvl1pPr>
              <a:defRPr sz="3600" b="1">
                <a:solidFill>
                  <a:srgbClr val="5D70B7"/>
                </a:solidFill>
                <a:uFill>
                  <a:solidFill>
                    <a:srgbClr val="5D70B7"/>
                  </a:solidFill>
                </a:uFill>
              </a:defRPr>
            </a:lvl1pPr>
          </a:lstStyle>
          <a:p>
            <a:r>
              <a:t>The Printer Working Group</a:t>
            </a:r>
          </a:p>
        </p:txBody>
      </p:sp>
      <p:pic>
        <p:nvPicPr>
          <p:cNvPr id="302" name="pwg-transparency.png"/>
          <p:cNvPicPr>
            <a:picLocks noChangeAspect="1"/>
          </p:cNvPicPr>
          <p:nvPr/>
        </p:nvPicPr>
        <p:blipFill>
          <a:blip r:embed="rId2"/>
          <a:stretch>
            <a:fillRect/>
          </a:stretch>
        </p:blipFill>
        <p:spPr>
          <a:xfrm>
            <a:off x="457200" y="457200"/>
            <a:ext cx="1905000" cy="2068620"/>
          </a:xfrm>
          <a:prstGeom prst="rect">
            <a:avLst/>
          </a:prstGeom>
        </p:spPr>
      </p:pic>
      <p:sp>
        <p:nvSpPr>
          <p:cNvPr id="304" name="Shape 304"/>
          <p:cNvSpPr/>
          <p:nvPr/>
        </p:nvSpPr>
        <p:spPr>
          <a:xfrm>
            <a:off x="2311400" y="2374900"/>
            <a:ext cx="301635" cy="24943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lvl1pPr>
              <a:defRPr sz="1100"/>
            </a:lvl1pPr>
          </a:lstStyle>
          <a:p>
            <a:r>
              <a:t>®</a:t>
            </a:r>
          </a:p>
        </p:txBody>
      </p:sp>
      <p:sp>
        <p:nvSpPr>
          <p:cNvPr id="305" name="Shape 305"/>
          <p:cNvSpPr>
            <a:spLocks noGrp="1"/>
          </p:cNvSpPr>
          <p:nvPr>
            <p:ph type="title"/>
          </p:nvPr>
        </p:nvSpPr>
        <p:spPr>
          <a:prstGeom prst="rect">
            <a:avLst/>
          </a:prstGeom>
        </p:spPr>
        <p:txBody>
          <a:bodyPr/>
          <a:lstStyle/>
          <a:p>
            <a:r>
              <a:t>IDS Workgroup Status</a:t>
            </a:r>
          </a:p>
        </p:txBody>
      </p:sp>
      <p:sp>
        <p:nvSpPr>
          <p:cNvPr id="306" name="Shape 306"/>
          <p:cNvSpPr>
            <a:spLocks noGrp="1"/>
          </p:cNvSpPr>
          <p:nvPr>
            <p:ph type="body" sz="half" idx="1"/>
          </p:nvPr>
        </p:nvSpPr>
        <p:spPr>
          <a:prstGeom prst="rect">
            <a:avLst/>
          </a:prstGeom>
        </p:spPr>
        <p:txBody>
          <a:bodyPr/>
          <a:lstStyle/>
          <a:p>
            <a:r>
              <a:rPr dirty="0"/>
              <a:t>Alan </a:t>
            </a:r>
            <a:r>
              <a:rPr dirty="0" err="1"/>
              <a:t>Sukert</a:t>
            </a:r>
            <a:endParaRPr dirty="0"/>
          </a:p>
        </p:txBody>
      </p:sp>
    </p:spTree>
    <p:extLst>
      <p:ext uri="{BB962C8B-B14F-4D97-AF65-F5344CB8AC3E}">
        <p14:creationId xmlns:p14="http://schemas.microsoft.com/office/powerpoint/2010/main" val="3980609319"/>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IPP WG: Officers"/>
          <p:cNvSpPr txBox="1">
            <a:spLocks noGrp="1"/>
          </p:cNvSpPr>
          <p:nvPr>
            <p:ph type="title"/>
          </p:nvPr>
        </p:nvSpPr>
        <p:spPr>
          <a:prstGeom prst="rect">
            <a:avLst/>
          </a:prstGeom>
        </p:spPr>
        <p:txBody>
          <a:bodyPr/>
          <a:lstStyle/>
          <a:p>
            <a:r>
              <a:rPr lang="en-US" dirty="0"/>
              <a:t>IDS</a:t>
            </a:r>
            <a:r>
              <a:rPr dirty="0"/>
              <a:t> WG: Officers</a:t>
            </a:r>
          </a:p>
        </p:txBody>
      </p:sp>
      <p:sp>
        <p:nvSpPr>
          <p:cNvPr id="84" name="IPP WG Co-Chairs:…"/>
          <p:cNvSpPr txBox="1">
            <a:spLocks noGrp="1"/>
          </p:cNvSpPr>
          <p:nvPr>
            <p:ph type="body" idx="1"/>
          </p:nvPr>
        </p:nvSpPr>
        <p:spPr>
          <a:prstGeom prst="rect">
            <a:avLst/>
          </a:prstGeom>
        </p:spPr>
        <p:txBody>
          <a:bodyPr>
            <a:normAutofit/>
          </a:bodyPr>
          <a:lstStyle/>
          <a:p>
            <a:r>
              <a:rPr lang="en-US" dirty="0"/>
              <a:t>IDS</a:t>
            </a:r>
            <a:r>
              <a:rPr dirty="0"/>
              <a:t> WG Chair:</a:t>
            </a:r>
          </a:p>
          <a:p>
            <a:pPr lvl="1"/>
            <a:r>
              <a:rPr lang="en-US" dirty="0"/>
              <a:t>Alan Sukert</a:t>
            </a:r>
          </a:p>
          <a:p>
            <a:r>
              <a:rPr lang="en-US" dirty="0"/>
              <a:t>IDS WG Vice-Chair</a:t>
            </a:r>
          </a:p>
          <a:p>
            <a:pPr lvl="1"/>
            <a:r>
              <a:rPr lang="en-US" dirty="0"/>
              <a:t>TBD</a:t>
            </a:r>
          </a:p>
          <a:p>
            <a:r>
              <a:rPr lang="en-US" dirty="0"/>
              <a:t>IDS</a:t>
            </a:r>
            <a:r>
              <a:rPr dirty="0"/>
              <a:t> WG Secretary:</a:t>
            </a:r>
          </a:p>
          <a:p>
            <a:pPr lvl="1"/>
            <a:r>
              <a:rPr lang="en-US" dirty="0"/>
              <a:t>Alan Sukert</a:t>
            </a:r>
          </a:p>
          <a:p>
            <a:r>
              <a:rPr lang="en-US" dirty="0"/>
              <a:t>IDS</a:t>
            </a:r>
            <a:r>
              <a:rPr dirty="0"/>
              <a:t> WG Document Editors:</a:t>
            </a:r>
          </a:p>
          <a:p>
            <a:pPr lvl="1"/>
            <a:r>
              <a:rPr lang="en-US" dirty="0"/>
              <a:t>Ira – HCD Security Guidelines</a:t>
            </a:r>
            <a:endParaRPr dirty="0"/>
          </a:p>
        </p:txBody>
      </p:sp>
      <p:sp>
        <p:nvSpPr>
          <p:cNvPr id="82" name="Slide Number"/>
          <p:cNvSpPr txBox="1">
            <a:spLocks noGrp="1"/>
          </p:cNvSpPr>
          <p:nvPr>
            <p:ph type="sldNum" sz="quarter" idx="4"/>
          </p:nvPr>
        </p:nvSpPr>
        <p:spPr>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24</a:t>
            </a:fld>
            <a:endParaRPr/>
          </a:p>
        </p:txBody>
      </p:sp>
    </p:spTree>
    <p:extLst>
      <p:ext uri="{BB962C8B-B14F-4D97-AF65-F5344CB8AC3E}">
        <p14:creationId xmlns:p14="http://schemas.microsoft.com/office/powerpoint/2010/main" val="4242042159"/>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p:cNvSpPr>
          <p:nvPr>
            <p:ph type="title"/>
          </p:nvPr>
        </p:nvSpPr>
        <p:spPr>
          <a:prstGeom prst="rect">
            <a:avLst/>
          </a:prstGeom>
        </p:spPr>
        <p:txBody>
          <a:bodyPr/>
          <a:lstStyle/>
          <a:p>
            <a:r>
              <a:rPr dirty="0"/>
              <a:t>IDS: </a:t>
            </a:r>
            <a:r>
              <a:rPr lang="en-US" dirty="0"/>
              <a:t>Current </a:t>
            </a:r>
            <a:r>
              <a:rPr dirty="0"/>
              <a:t>Status</a:t>
            </a:r>
          </a:p>
        </p:txBody>
      </p:sp>
      <p:sp>
        <p:nvSpPr>
          <p:cNvPr id="333" name="Shape 333"/>
          <p:cNvSpPr>
            <a:spLocks noGrp="1"/>
          </p:cNvSpPr>
          <p:nvPr>
            <p:ph type="body" idx="1"/>
          </p:nvPr>
        </p:nvSpPr>
        <p:spPr>
          <a:prstGeom prst="rect">
            <a:avLst/>
          </a:prstGeom>
        </p:spPr>
        <p:txBody>
          <a:bodyPr>
            <a:normAutofit lnSpcReduction="10000"/>
          </a:bodyPr>
          <a:lstStyle/>
          <a:p>
            <a:r>
              <a:rPr lang="en-US" dirty="0"/>
              <a:t>IDS Charter updated to reflect development of HCD Security Guidelines by Ira</a:t>
            </a:r>
          </a:p>
          <a:p>
            <a:r>
              <a:rPr lang="en-US" dirty="0"/>
              <a:t>Focus now is on Common Criteria HCD Protection Profiles (PPs), HCD Security Guidelines and Hardcopy Device security standards</a:t>
            </a:r>
          </a:p>
          <a:p>
            <a:pPr lvl="1"/>
            <a:r>
              <a:rPr lang="en-US" dirty="0"/>
              <a:t>IDS Charter updated to focus the IDS WG on outreach with standards bodies involved in HCD security issues.</a:t>
            </a:r>
          </a:p>
          <a:p>
            <a:pPr lvl="2">
              <a:spcAft>
                <a:spcPts val="600"/>
              </a:spcAft>
            </a:pPr>
            <a:r>
              <a:rPr lang="en-US" dirty="0"/>
              <a:t>Monitoring development of Hardcopy Device collaborative PP (</a:t>
            </a:r>
            <a:r>
              <a:rPr lang="en-US" dirty="0" err="1"/>
              <a:t>cPP</a:t>
            </a:r>
            <a:r>
              <a:rPr lang="en-US" dirty="0"/>
              <a:t>) / Supporting Document (SD)</a:t>
            </a:r>
          </a:p>
          <a:p>
            <a:pPr lvl="2">
              <a:spcAft>
                <a:spcPts val="600"/>
              </a:spcAft>
            </a:pPr>
            <a:r>
              <a:rPr lang="en-US" dirty="0"/>
              <a:t>Looking at initiating interface with other standards efforts related to hardcopy devices</a:t>
            </a:r>
          </a:p>
          <a:p>
            <a:pPr lvl="1">
              <a:spcBef>
                <a:spcPts val="1200"/>
              </a:spcBef>
            </a:pPr>
            <a:r>
              <a:rPr lang="en-US" dirty="0"/>
              <a:t>IDS WG Meetings</a:t>
            </a:r>
          </a:p>
          <a:p>
            <a:pPr lvl="2">
              <a:spcBef>
                <a:spcPts val="1200"/>
              </a:spcBef>
            </a:pPr>
            <a:r>
              <a:rPr lang="en-US" dirty="0"/>
              <a:t>Since last IDS F2F on May 6</a:t>
            </a:r>
            <a:r>
              <a:rPr lang="en-US" baseline="30000" dirty="0"/>
              <a:t>th</a:t>
            </a:r>
            <a:r>
              <a:rPr lang="en-US" dirty="0"/>
              <a:t>, IDS WG Meetings held on May 27</a:t>
            </a:r>
            <a:r>
              <a:rPr lang="en-US" baseline="30000" dirty="0"/>
              <a:t>th</a:t>
            </a:r>
            <a:r>
              <a:rPr lang="en-US" dirty="0"/>
              <a:t>, Jun 10</a:t>
            </a:r>
            <a:r>
              <a:rPr lang="en-US" baseline="30000" dirty="0"/>
              <a:t>th</a:t>
            </a:r>
            <a:r>
              <a:rPr lang="en-US" dirty="0"/>
              <a:t> &amp; 24</a:t>
            </a:r>
            <a:r>
              <a:rPr lang="en-US" baseline="30000" dirty="0"/>
              <a:t>th</a:t>
            </a:r>
            <a:r>
              <a:rPr lang="en-US" dirty="0"/>
              <a:t>, July 8</a:t>
            </a:r>
            <a:r>
              <a:rPr lang="en-US" baseline="30000" dirty="0"/>
              <a:t>th</a:t>
            </a:r>
            <a:r>
              <a:rPr lang="en-US" dirty="0"/>
              <a:t>, and Aug 5</a:t>
            </a:r>
            <a:r>
              <a:rPr lang="en-US" baseline="30000" dirty="0"/>
              <a:t>th</a:t>
            </a:r>
            <a:r>
              <a:rPr lang="en-US" dirty="0"/>
              <a:t>  </a:t>
            </a:r>
          </a:p>
          <a:p>
            <a:pPr lvl="2">
              <a:spcBef>
                <a:spcPts val="1200"/>
              </a:spcBef>
            </a:pPr>
            <a:r>
              <a:rPr lang="en-US" dirty="0"/>
              <a:t>Next IDS WG Meeting scheduled for Sep 2</a:t>
            </a:r>
            <a:r>
              <a:rPr lang="en-US" baseline="30000" dirty="0"/>
              <a:t>nd</a:t>
            </a:r>
            <a:r>
              <a:rPr lang="en-US" dirty="0"/>
              <a:t> </a:t>
            </a:r>
          </a:p>
        </p:txBody>
      </p:sp>
      <p:sp>
        <p:nvSpPr>
          <p:cNvPr id="2" name="Slide Number Placeholder 1">
            <a:extLst>
              <a:ext uri="{FF2B5EF4-FFF2-40B4-BE49-F238E27FC236}">
                <a16:creationId xmlns:a16="http://schemas.microsoft.com/office/drawing/2014/main" id="{5E2A71CB-B2EC-B645-A6DA-B6C04C60861F}"/>
              </a:ext>
            </a:extLst>
          </p:cNvPr>
          <p:cNvSpPr>
            <a:spLocks noGrp="1"/>
          </p:cNvSpPr>
          <p:nvPr>
            <p:ph type="sldNum" sz="quarter" idx="4"/>
          </p:nvPr>
        </p:nvSpPr>
        <p:spPr/>
        <p:txBody>
          <a:bodyPr/>
          <a:lstStyle/>
          <a:p>
            <a:fld id="{86CB4B4D-7CA3-9044-876B-883B54F8677D}" type="slidenum">
              <a:rPr lang="en-US" smtClean="0"/>
              <a:pPr/>
              <a:t>25</a:t>
            </a:fld>
            <a:endParaRPr lang="en-US" dirty="0"/>
          </a:p>
        </p:txBody>
      </p:sp>
    </p:spTree>
    <p:extLst>
      <p:ext uri="{BB962C8B-B14F-4D97-AF65-F5344CB8AC3E}">
        <p14:creationId xmlns:p14="http://schemas.microsoft.com/office/powerpoint/2010/main" val="2705793376"/>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Shape 332"/>
          <p:cNvSpPr>
            <a:spLocks noGrp="1"/>
          </p:cNvSpPr>
          <p:nvPr>
            <p:ph type="title"/>
          </p:nvPr>
        </p:nvSpPr>
        <p:spPr>
          <a:prstGeom prst="rect">
            <a:avLst/>
          </a:prstGeom>
        </p:spPr>
        <p:txBody>
          <a:bodyPr/>
          <a:lstStyle/>
          <a:p>
            <a:r>
              <a:rPr dirty="0"/>
              <a:t>IDS: </a:t>
            </a:r>
            <a:r>
              <a:rPr lang="en-US" dirty="0"/>
              <a:t>Current </a:t>
            </a:r>
            <a:r>
              <a:rPr dirty="0"/>
              <a:t>Status</a:t>
            </a:r>
          </a:p>
        </p:txBody>
      </p:sp>
      <p:sp>
        <p:nvSpPr>
          <p:cNvPr id="333" name="Shape 333"/>
          <p:cNvSpPr>
            <a:spLocks noGrp="1"/>
          </p:cNvSpPr>
          <p:nvPr>
            <p:ph type="body" idx="1"/>
          </p:nvPr>
        </p:nvSpPr>
        <p:spPr>
          <a:xfrm>
            <a:off x="228216" y="1291700"/>
            <a:ext cx="8436389" cy="5130800"/>
          </a:xfrm>
          <a:prstGeom prst="rect">
            <a:avLst/>
          </a:prstGeom>
        </p:spPr>
        <p:txBody>
          <a:bodyPr>
            <a:normAutofit fontScale="62500" lnSpcReduction="20000"/>
          </a:bodyPr>
          <a:lstStyle/>
          <a:p>
            <a:r>
              <a:rPr lang="en-US" sz="3200" dirty="0"/>
              <a:t>IDS focus is now on Common Criteria HCD Protection Profiles and other HCD-related Security Standards</a:t>
            </a:r>
          </a:p>
          <a:p>
            <a:pPr lvl="1">
              <a:spcBef>
                <a:spcPts val="1200"/>
              </a:spcBef>
            </a:pPr>
            <a:r>
              <a:rPr lang="en-US" sz="2900" dirty="0"/>
              <a:t>HCD international Technical Committee (</a:t>
            </a:r>
            <a:r>
              <a:rPr lang="en-US" sz="2900" dirty="0" err="1"/>
              <a:t>iTC</a:t>
            </a:r>
            <a:r>
              <a:rPr lang="en-US" sz="2900" dirty="0"/>
              <a:t>) Meetings:</a:t>
            </a:r>
          </a:p>
          <a:p>
            <a:pPr lvl="2"/>
            <a:r>
              <a:rPr lang="en-US" sz="2900" dirty="0"/>
              <a:t>HCD </a:t>
            </a:r>
            <a:r>
              <a:rPr lang="en-US" sz="2900" dirty="0" err="1"/>
              <a:t>iTC</a:t>
            </a:r>
            <a:r>
              <a:rPr lang="en-US" sz="2900" dirty="0"/>
              <a:t> holds weekly HCD </a:t>
            </a:r>
            <a:r>
              <a:rPr lang="en-US" sz="2900" dirty="0" err="1"/>
              <a:t>iTC</a:t>
            </a:r>
            <a:r>
              <a:rPr lang="en-US" sz="2900" dirty="0"/>
              <a:t> Meetings; goal is to develop, review and publish an HCD </a:t>
            </a:r>
            <a:r>
              <a:rPr lang="en-US" sz="2900" dirty="0" err="1"/>
              <a:t>cPP</a:t>
            </a:r>
            <a:r>
              <a:rPr lang="en-US" sz="2900" dirty="0"/>
              <a:t>/SD v1.0 by 1Q 2022</a:t>
            </a:r>
          </a:p>
          <a:p>
            <a:pPr lvl="2"/>
            <a:r>
              <a:rPr lang="en-US" sz="2900" dirty="0"/>
              <a:t>Will discuss the results of the weekly HCD </a:t>
            </a:r>
            <a:r>
              <a:rPr lang="en-US" sz="2900" dirty="0" err="1"/>
              <a:t>iTC</a:t>
            </a:r>
            <a:r>
              <a:rPr lang="en-US" sz="2900" dirty="0"/>
              <a:t> Meetings held since last IDS F2F in May 2021 and the current HCD </a:t>
            </a:r>
            <a:r>
              <a:rPr lang="en-US" sz="2900" dirty="0" err="1"/>
              <a:t>cPP</a:t>
            </a:r>
            <a:r>
              <a:rPr lang="en-US" sz="2900" dirty="0"/>
              <a:t>/SD v1.0 status at the IDS F2F Session on Thursday August 19</a:t>
            </a:r>
            <a:r>
              <a:rPr lang="en-US" sz="2900" baseline="30000" dirty="0"/>
              <a:t>th</a:t>
            </a:r>
            <a:r>
              <a:rPr lang="en-US" sz="2900" dirty="0"/>
              <a:t> </a:t>
            </a:r>
          </a:p>
          <a:p>
            <a:pPr>
              <a:spcBef>
                <a:spcPts val="1200"/>
              </a:spcBef>
            </a:pPr>
            <a:r>
              <a:rPr lang="en-US" sz="3200" dirty="0"/>
              <a:t>Developing HCD Security Guidelines to provide guidance on current HCD security technology and security issues</a:t>
            </a:r>
          </a:p>
          <a:p>
            <a:pPr lvl="1">
              <a:spcBef>
                <a:spcPts val="1200"/>
              </a:spcBef>
            </a:pPr>
            <a:r>
              <a:rPr lang="en-US" sz="2900" dirty="0"/>
              <a:t>Will review the latest status at the IDS F2F session</a:t>
            </a:r>
          </a:p>
          <a:p>
            <a:pPr>
              <a:spcBef>
                <a:spcPts val="1200"/>
              </a:spcBef>
            </a:pPr>
            <a:r>
              <a:rPr lang="en-US" sz="3200" dirty="0"/>
              <a:t>IDS Session will also review current status of HCD-related standards efforts of the Trusted Computing Group (TCG) and Internet Engineering Task Force (IETF)</a:t>
            </a:r>
          </a:p>
          <a:p>
            <a:pPr lvl="1">
              <a:spcBef>
                <a:spcPts val="1200"/>
              </a:spcBef>
            </a:pPr>
            <a:endParaRPr lang="en-US" sz="2300" dirty="0"/>
          </a:p>
          <a:p>
            <a:pPr marL="955039" lvl="2" indent="0">
              <a:buNone/>
            </a:pPr>
            <a:endParaRPr lang="en-US" dirty="0"/>
          </a:p>
        </p:txBody>
      </p:sp>
      <p:sp>
        <p:nvSpPr>
          <p:cNvPr id="2" name="Slide Number Placeholder 1">
            <a:extLst>
              <a:ext uri="{FF2B5EF4-FFF2-40B4-BE49-F238E27FC236}">
                <a16:creationId xmlns:a16="http://schemas.microsoft.com/office/drawing/2014/main" id="{5E2A71CB-B2EC-B645-A6DA-B6C04C60861F}"/>
              </a:ext>
            </a:extLst>
          </p:cNvPr>
          <p:cNvSpPr>
            <a:spLocks noGrp="1"/>
          </p:cNvSpPr>
          <p:nvPr>
            <p:ph type="sldNum" sz="quarter" idx="4"/>
          </p:nvPr>
        </p:nvSpPr>
        <p:spPr/>
        <p:txBody>
          <a:bodyPr/>
          <a:lstStyle/>
          <a:p>
            <a:fld id="{86CB4B4D-7CA3-9044-876B-883B54F8677D}" type="slidenum">
              <a:rPr lang="en-US" smtClean="0"/>
              <a:pPr/>
              <a:t>26</a:t>
            </a:fld>
            <a:endParaRPr lang="en-US" dirty="0"/>
          </a:p>
        </p:txBody>
      </p:sp>
    </p:spTree>
    <p:extLst>
      <p:ext uri="{BB962C8B-B14F-4D97-AF65-F5344CB8AC3E}">
        <p14:creationId xmlns:p14="http://schemas.microsoft.com/office/powerpoint/2010/main" val="4038255652"/>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p:cNvSpPr/>
          <p:nvPr/>
        </p:nvSpPr>
        <p:spPr>
          <a:xfrm>
            <a:off x="0" y="0"/>
            <a:ext cx="9144000" cy="1143000"/>
          </a:xfrm>
          <a:prstGeom prst="rect">
            <a:avLst/>
          </a:prstGeom>
          <a:solidFill>
            <a:srgbClr val="5D70B7"/>
          </a:solidFill>
        </p:spPr>
        <p:txBody>
          <a:bodyPr lIns="35719" tIns="35719" rIns="35719" bIns="35719" anchor="ctr"/>
          <a:lstStyle/>
          <a:p>
            <a:endParaRPr sz="1125"/>
          </a:p>
        </p:txBody>
      </p:sp>
      <p:pic>
        <p:nvPicPr>
          <p:cNvPr id="96" name="pwg-4dark-bkgrnd-transparency.png" descr="pwg-4dark-bkgrnd-transparency.png"/>
          <p:cNvPicPr>
            <a:picLocks noChangeAspect="1"/>
          </p:cNvPicPr>
          <p:nvPr/>
        </p:nvPicPr>
        <p:blipFill>
          <a:blip r:embed="rId2"/>
          <a:stretch>
            <a:fillRect/>
          </a:stretch>
        </p:blipFill>
        <p:spPr>
          <a:xfrm>
            <a:off x="8161734" y="125016"/>
            <a:ext cx="855606" cy="892969"/>
          </a:xfrm>
          <a:prstGeom prst="rect">
            <a:avLst/>
          </a:prstGeom>
        </p:spPr>
      </p:pic>
      <p:sp>
        <p:nvSpPr>
          <p:cNvPr id="97" name="Rectangle"/>
          <p:cNvSpPr/>
          <p:nvPr/>
        </p:nvSpPr>
        <p:spPr>
          <a:xfrm>
            <a:off x="0" y="6625828"/>
            <a:ext cx="9144000" cy="232172"/>
          </a:xfrm>
          <a:prstGeom prst="rect">
            <a:avLst/>
          </a:prstGeom>
          <a:solidFill>
            <a:srgbClr val="5D70B7"/>
          </a:solidFill>
          <a:ln>
            <a:miter lim="400000"/>
          </a:ln>
        </p:spPr>
        <p:txBody>
          <a:bodyPr lIns="35719" tIns="35719" rIns="35719" bIns="35719" anchor="ctr"/>
          <a:lstStyle/>
          <a:p>
            <a:endParaRPr sz="1125"/>
          </a:p>
        </p:txBody>
      </p:sp>
      <p:sp>
        <p:nvSpPr>
          <p:cNvPr id="98" name="Copyright © 2018 The Printer Working Group. All rights reserved. The IPP Everywhere and PWG logos are trademarks of the IEEE-ISTO."/>
          <p:cNvSpPr txBox="1"/>
          <p:nvPr/>
        </p:nvSpPr>
        <p:spPr>
          <a:xfrm>
            <a:off x="125016" y="6664600"/>
            <a:ext cx="8483203" cy="15145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984" dirty="0"/>
              <a:t>Copyright © </a:t>
            </a:r>
            <a:r>
              <a:rPr lang="en-US" sz="984" dirty="0"/>
              <a:t>2021</a:t>
            </a:r>
            <a:r>
              <a:rPr sz="984" dirty="0"/>
              <a:t> The Printer Working Group. All rights reserved. The IPP Everywhere and PWG logos are trademarks of the IEEE-ISTO.</a:t>
            </a:r>
          </a:p>
        </p:txBody>
      </p:sp>
      <p:sp>
        <p:nvSpPr>
          <p:cNvPr id="99" name="®"/>
          <p:cNvSpPr txBox="1"/>
          <p:nvPr/>
        </p:nvSpPr>
        <p:spPr>
          <a:xfrm>
            <a:off x="8840391" y="812602"/>
            <a:ext cx="200697" cy="147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719" tIns="35719" rIns="35719" bIns="35719">
            <a:spAutoFit/>
          </a:bodyPr>
          <a:lstStyle>
            <a:lvl1pPr>
              <a:defRPr sz="700"/>
            </a:lvl1pPr>
          </a:lstStyle>
          <a:p>
            <a:r>
              <a:rPr sz="492"/>
              <a:t>®</a:t>
            </a:r>
          </a:p>
        </p:txBody>
      </p:sp>
      <p:sp>
        <p:nvSpPr>
          <p:cNvPr id="100" name="IPP WG: More Information"/>
          <p:cNvSpPr txBox="1">
            <a:spLocks noGrp="1"/>
          </p:cNvSpPr>
          <p:nvPr>
            <p:ph type="title"/>
          </p:nvPr>
        </p:nvSpPr>
        <p:spPr>
          <a:prstGeom prst="rect">
            <a:avLst/>
          </a:prstGeom>
        </p:spPr>
        <p:txBody>
          <a:bodyPr/>
          <a:lstStyle/>
          <a:p>
            <a:r>
              <a:rPr lang="en-US" dirty="0"/>
              <a:t>IDS</a:t>
            </a:r>
            <a:r>
              <a:rPr dirty="0"/>
              <a:t> WG: More Information</a:t>
            </a:r>
          </a:p>
        </p:txBody>
      </p:sp>
      <p:sp>
        <p:nvSpPr>
          <p:cNvPr id="101" name="We welcome participation from all interested parties…"/>
          <p:cNvSpPr txBox="1">
            <a:spLocks noGrp="1"/>
          </p:cNvSpPr>
          <p:nvPr>
            <p:ph type="body" idx="1"/>
          </p:nvPr>
        </p:nvSpPr>
        <p:spPr>
          <a:prstGeom prst="rect">
            <a:avLst/>
          </a:prstGeom>
        </p:spPr>
        <p:txBody>
          <a:bodyPr/>
          <a:lstStyle/>
          <a:p>
            <a:r>
              <a:rPr dirty="0"/>
              <a:t>We welcome participation from all interested parties</a:t>
            </a:r>
          </a:p>
          <a:p>
            <a:r>
              <a:rPr lang="en-US" dirty="0"/>
              <a:t>IDS</a:t>
            </a:r>
            <a:r>
              <a:rPr dirty="0"/>
              <a:t> Working Group web page</a:t>
            </a:r>
          </a:p>
          <a:p>
            <a:pPr lvl="1"/>
            <a:r>
              <a:rPr lang="en-US" u="sng" dirty="0">
                <a:hlinkClick r:id="rId3"/>
              </a:rPr>
              <a:t>https://www.pwg.org/ids/</a:t>
            </a:r>
            <a:r>
              <a:rPr lang="en-US" dirty="0"/>
              <a:t> </a:t>
            </a:r>
          </a:p>
          <a:p>
            <a:r>
              <a:rPr lang="en-US" dirty="0"/>
              <a:t>Subscribe to the IDS mailing list </a:t>
            </a:r>
          </a:p>
          <a:p>
            <a:pPr lvl="1"/>
            <a:r>
              <a:rPr lang="en-US" u="sng" dirty="0">
                <a:hlinkClick r:id="rId4"/>
              </a:rPr>
              <a:t>https://www.pwg.org/mailman/listinfo/ids</a:t>
            </a:r>
          </a:p>
          <a:p>
            <a:r>
              <a:rPr lang="en-US" dirty="0"/>
              <a:t>IDS WG holds bi-weekly meetings via WebEx announced on the IDS mailing list</a:t>
            </a:r>
          </a:p>
          <a:p>
            <a:pPr lvl="1"/>
            <a:r>
              <a:rPr lang="en-US" dirty="0"/>
              <a:t>Next meeting is scheduled for Thursday, Sep 2, 2021 at 3pm ET</a:t>
            </a:r>
          </a:p>
        </p:txBody>
      </p:sp>
      <p:sp>
        <p:nvSpPr>
          <p:cNvPr id="102" name="Slide Number"/>
          <p:cNvSpPr txBox="1">
            <a:spLocks noGrp="1"/>
          </p:cNvSpPr>
          <p:nvPr>
            <p:ph type="sldNum" sz="quarter" idx="4"/>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27</a:t>
            </a:fld>
            <a:endParaRPr/>
          </a:p>
        </p:txBody>
      </p:sp>
    </p:spTree>
    <p:extLst>
      <p:ext uri="{BB962C8B-B14F-4D97-AF65-F5344CB8AC3E}">
        <p14:creationId xmlns:p14="http://schemas.microsoft.com/office/powerpoint/2010/main" val="241284300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251"/>
          <p:cNvSpPr txBox="1">
            <a:spLocks noGrp="1"/>
          </p:cNvSpPr>
          <p:nvPr>
            <p:ph type="ctrTitle"/>
          </p:nvPr>
        </p:nvSpPr>
        <p:spPr>
          <a:prstGeom prst="rect">
            <a:avLst/>
          </a:prstGeom>
        </p:spPr>
        <p:txBody>
          <a:bodyPr/>
          <a:lstStyle/>
          <a:p>
            <a:r>
              <a:t>IPP Workgroup Status</a:t>
            </a:r>
          </a:p>
        </p:txBody>
      </p:sp>
      <p:sp>
        <p:nvSpPr>
          <p:cNvPr id="95" name="Shape 252"/>
          <p:cNvSpPr txBox="1">
            <a:spLocks noGrp="1"/>
          </p:cNvSpPr>
          <p:nvPr>
            <p:ph type="subTitle" sz="half" idx="1"/>
          </p:nvPr>
        </p:nvSpPr>
        <p:spPr>
          <a:prstGeom prst="rect">
            <a:avLst/>
          </a:prstGeom>
        </p:spPr>
        <p:txBody>
          <a:bodyPr/>
          <a:lstStyle/>
          <a:p>
            <a:r>
              <a:t>Paul Tykodi (TCS), Ira McDonald (High North)</a:t>
            </a:r>
          </a:p>
        </p:txBody>
      </p:sp>
    </p:spTree>
    <p:extLst>
      <p:ext uri="{BB962C8B-B14F-4D97-AF65-F5344CB8AC3E}">
        <p14:creationId xmlns:p14="http://schemas.microsoft.com/office/powerpoint/2010/main" val="2492131159"/>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p:cNvSpPr/>
          <p:nvPr/>
        </p:nvSpPr>
        <p:spPr>
          <a:xfrm>
            <a:off x="0" y="0"/>
            <a:ext cx="9144000" cy="1143000"/>
          </a:xfrm>
          <a:prstGeom prst="rect">
            <a:avLst/>
          </a:prstGeom>
          <a:solidFill>
            <a:srgbClr val="5D70B7"/>
          </a:solidFill>
        </p:spPr>
        <p:txBody>
          <a:bodyPr lIns="35719" tIns="35719" rIns="35719" bIns="35719" anchor="ctr"/>
          <a:lstStyle/>
          <a:p>
            <a:endParaRPr sz="1125"/>
          </a:p>
        </p:txBody>
      </p:sp>
      <p:pic>
        <p:nvPicPr>
          <p:cNvPr id="69" name="pwg-4dark-bkgrnd-transparency.png" descr="pwg-4dark-bkgrnd-transparency.png"/>
          <p:cNvPicPr>
            <a:picLocks noChangeAspect="1"/>
          </p:cNvPicPr>
          <p:nvPr/>
        </p:nvPicPr>
        <p:blipFill>
          <a:blip r:embed="rId2"/>
          <a:stretch>
            <a:fillRect/>
          </a:stretch>
        </p:blipFill>
        <p:spPr>
          <a:xfrm>
            <a:off x="8161734" y="125016"/>
            <a:ext cx="855606" cy="892969"/>
          </a:xfrm>
          <a:prstGeom prst="rect">
            <a:avLst/>
          </a:prstGeom>
        </p:spPr>
      </p:pic>
      <p:sp>
        <p:nvSpPr>
          <p:cNvPr id="70" name="Rectangle"/>
          <p:cNvSpPr/>
          <p:nvPr/>
        </p:nvSpPr>
        <p:spPr>
          <a:xfrm>
            <a:off x="0" y="6625828"/>
            <a:ext cx="9144000" cy="232172"/>
          </a:xfrm>
          <a:prstGeom prst="rect">
            <a:avLst/>
          </a:prstGeom>
          <a:solidFill>
            <a:srgbClr val="5D70B7"/>
          </a:solidFill>
          <a:ln>
            <a:miter lim="400000"/>
          </a:ln>
        </p:spPr>
        <p:txBody>
          <a:bodyPr lIns="35719" tIns="35719" rIns="35719" bIns="35719" anchor="ctr"/>
          <a:lstStyle/>
          <a:p>
            <a:endParaRPr sz="1125"/>
          </a:p>
        </p:txBody>
      </p:sp>
      <p:sp>
        <p:nvSpPr>
          <p:cNvPr id="71" name="Copyright © 2021 The Printer Working Group. All rights reserved. The IPP Everywhere and PWG logos are trademarks of the IEEE-ISTO."/>
          <p:cNvSpPr txBox="1"/>
          <p:nvPr/>
        </p:nvSpPr>
        <p:spPr>
          <a:xfrm>
            <a:off x="125016" y="6664600"/>
            <a:ext cx="8483203" cy="151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984"/>
              <a:t>Copyright © 2021 The Printer Working Group. All rights reserved. The IPP Everywhere and PWG logos are trademarks of the IEEE-ISTO.</a:t>
            </a:r>
          </a:p>
        </p:txBody>
      </p:sp>
      <p:sp>
        <p:nvSpPr>
          <p:cNvPr id="72" name="®"/>
          <p:cNvSpPr txBox="1"/>
          <p:nvPr/>
        </p:nvSpPr>
        <p:spPr>
          <a:xfrm>
            <a:off x="8840391" y="812602"/>
            <a:ext cx="200697" cy="1478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a:defRPr sz="700"/>
            </a:lvl1pPr>
          </a:lstStyle>
          <a:p>
            <a:r>
              <a:rPr sz="492"/>
              <a:t>®</a:t>
            </a:r>
          </a:p>
        </p:txBody>
      </p:sp>
      <p:sp>
        <p:nvSpPr>
          <p:cNvPr id="73" name="Internet Printing Protocol Workgroup"/>
          <p:cNvSpPr txBox="1">
            <a:spLocks noGrp="1"/>
          </p:cNvSpPr>
          <p:nvPr>
            <p:ph type="title"/>
          </p:nvPr>
        </p:nvSpPr>
        <p:spPr>
          <a:prstGeom prst="rect">
            <a:avLst/>
          </a:prstGeom>
        </p:spPr>
        <p:txBody>
          <a:bodyPr/>
          <a:lstStyle/>
          <a:p>
            <a:r>
              <a:t>Internet Printing Protocol Workgroup</a:t>
            </a:r>
          </a:p>
        </p:txBody>
      </p:sp>
      <p:sp>
        <p:nvSpPr>
          <p:cNvPr id="74" name="The Internet Printing Protocol (IPP) workgroup is chartered with the development of IPP, the maintenance of various SNMP MIBs, and the maintenance of the PWG Semantic Model:…"/>
          <p:cNvSpPr txBox="1">
            <a:spLocks noGrp="1"/>
          </p:cNvSpPr>
          <p:nvPr>
            <p:ph type="body" idx="1"/>
          </p:nvPr>
        </p:nvSpPr>
        <p:spPr>
          <a:prstGeom prst="rect">
            <a:avLst/>
          </a:prstGeom>
        </p:spPr>
        <p:txBody>
          <a:bodyPr/>
          <a:lstStyle/>
          <a:p>
            <a:r>
              <a:t>The Internet Printing Protocol (IPP) workgroup is chartered with the development of IPP, the maintenance of various SNMP MIBs, and the maintenance of the PWG Semantic Model:</a:t>
            </a:r>
          </a:p>
          <a:p>
            <a:pPr lvl="1"/>
            <a:r>
              <a:rPr u="sng">
                <a:solidFill>
                  <a:srgbClr val="0000FF"/>
                </a:solidFill>
                <a:uFill>
                  <a:solidFill>
                    <a:srgbClr val="0000FF"/>
                  </a:solidFill>
                </a:uFill>
                <a:hlinkClick r:id="rId3"/>
              </a:rPr>
              <a:t>https://www.pwg.org/ipp/</a:t>
            </a:r>
          </a:p>
          <a:p>
            <a:r>
              <a:t>IPP WG holds bi-weekly phone conferences announced on the IPP mailing list</a:t>
            </a:r>
          </a:p>
          <a:p>
            <a:pPr lvl="1"/>
            <a:r>
              <a:t>Next conference calls scheduled for Thursday, August 26, 2021 and September 9, 2021 at 3pm ET</a:t>
            </a:r>
          </a:p>
          <a:p>
            <a:r>
              <a:t>IPP WG Co-Chairs:</a:t>
            </a:r>
          </a:p>
          <a:p>
            <a:pPr lvl="1"/>
            <a:r>
              <a:t>Paul Tykodi (TCS)</a:t>
            </a:r>
          </a:p>
          <a:p>
            <a:pPr lvl="1"/>
            <a:r>
              <a:t>Ira McDonald (High North)</a:t>
            </a:r>
          </a:p>
          <a:p>
            <a:r>
              <a:t>IPP WG Secretary:</a:t>
            </a:r>
          </a:p>
          <a:p>
            <a:pPr lvl="1"/>
            <a:r>
              <a:t>Michael Sweet (Lakeside Robotics)</a:t>
            </a:r>
          </a:p>
        </p:txBody>
      </p:sp>
      <p:sp>
        <p:nvSpPr>
          <p:cNvPr id="75"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29</a:t>
            </a:fld>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Shape 92"/>
          <p:cNvSpPr>
            <a:spLocks noGrp="1"/>
          </p:cNvSpPr>
          <p:nvPr>
            <p:ph type="body" idx="1"/>
          </p:nvPr>
        </p:nvSpPr>
        <p:spPr>
          <a:prstGeom prst="rect">
            <a:avLst/>
          </a:prstGeom>
        </p:spPr>
        <p:txBody>
          <a:bodyPr/>
          <a:lstStyle/>
          <a:p>
            <a:r>
              <a:rPr dirty="0"/>
              <a:t>Welcome and Introductions</a:t>
            </a:r>
          </a:p>
          <a:p>
            <a:r>
              <a:rPr dirty="0"/>
              <a:t>Confirm Minutes Taker</a:t>
            </a:r>
          </a:p>
          <a:p>
            <a:r>
              <a:rPr dirty="0"/>
              <a:t>Review PWG </a:t>
            </a:r>
            <a:r>
              <a:rPr lang="en-US" dirty="0"/>
              <a:t>Antitrust Policy, PWG IP </a:t>
            </a:r>
            <a:r>
              <a:rPr dirty="0"/>
              <a:t>Policy</a:t>
            </a:r>
            <a:r>
              <a:rPr lang="en-US" dirty="0"/>
              <a:t> and Inappropriate Topics</a:t>
            </a:r>
            <a:endParaRPr dirty="0"/>
          </a:p>
          <a:p>
            <a:r>
              <a:rPr dirty="0"/>
              <a:t>Agenda</a:t>
            </a:r>
            <a:endParaRPr lang="en-US" dirty="0"/>
          </a:p>
        </p:txBody>
      </p:sp>
      <p:sp>
        <p:nvSpPr>
          <p:cNvPr id="91" name="Shape 91"/>
          <p:cNvSpPr>
            <a:spLocks noGrp="1"/>
          </p:cNvSpPr>
          <p:nvPr>
            <p:ph type="title"/>
          </p:nvPr>
        </p:nvSpPr>
        <p:spPr>
          <a:prstGeom prst="rect">
            <a:avLst/>
          </a:prstGeom>
        </p:spPr>
        <p:txBody>
          <a:bodyPr/>
          <a:lstStyle/>
          <a:p>
            <a:r>
              <a:t>Administrivia</a:t>
            </a:r>
          </a:p>
        </p:txBody>
      </p:sp>
      <p:sp>
        <p:nvSpPr>
          <p:cNvPr id="6" name="Shape 334">
            <a:extLst>
              <a:ext uri="{FF2B5EF4-FFF2-40B4-BE49-F238E27FC236}">
                <a16:creationId xmlns:a16="http://schemas.microsoft.com/office/drawing/2014/main" id="{282D9C28-08C0-7849-A36D-A7DB0E280E4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3</a:t>
            </a:fld>
            <a:endParaRP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p:cNvSpPr/>
          <p:nvPr/>
        </p:nvSpPr>
        <p:spPr>
          <a:xfrm>
            <a:off x="0" y="0"/>
            <a:ext cx="9144000" cy="1143000"/>
          </a:xfrm>
          <a:prstGeom prst="rect">
            <a:avLst/>
          </a:prstGeom>
          <a:solidFill>
            <a:srgbClr val="5D70B7"/>
          </a:solidFill>
        </p:spPr>
        <p:txBody>
          <a:bodyPr lIns="35719" tIns="35719" rIns="35719" bIns="35719" anchor="ctr"/>
          <a:lstStyle/>
          <a:p>
            <a:endParaRPr sz="1125"/>
          </a:p>
        </p:txBody>
      </p:sp>
      <p:pic>
        <p:nvPicPr>
          <p:cNvPr id="78" name="pwg-4dark-bkgrnd-transparency.png" descr="pwg-4dark-bkgrnd-transparency.png"/>
          <p:cNvPicPr>
            <a:picLocks noChangeAspect="1"/>
          </p:cNvPicPr>
          <p:nvPr/>
        </p:nvPicPr>
        <p:blipFill>
          <a:blip r:embed="rId2"/>
          <a:stretch>
            <a:fillRect/>
          </a:stretch>
        </p:blipFill>
        <p:spPr>
          <a:xfrm>
            <a:off x="8161734" y="125016"/>
            <a:ext cx="855606" cy="892969"/>
          </a:xfrm>
          <a:prstGeom prst="rect">
            <a:avLst/>
          </a:prstGeom>
        </p:spPr>
      </p:pic>
      <p:sp>
        <p:nvSpPr>
          <p:cNvPr id="79" name="Rectangle"/>
          <p:cNvSpPr/>
          <p:nvPr/>
        </p:nvSpPr>
        <p:spPr>
          <a:xfrm>
            <a:off x="0" y="6625828"/>
            <a:ext cx="9144000" cy="232172"/>
          </a:xfrm>
          <a:prstGeom prst="rect">
            <a:avLst/>
          </a:prstGeom>
          <a:solidFill>
            <a:srgbClr val="5D70B7"/>
          </a:solidFill>
          <a:ln>
            <a:miter lim="400000"/>
          </a:ln>
        </p:spPr>
        <p:txBody>
          <a:bodyPr lIns="35719" tIns="35719" rIns="35719" bIns="35719" anchor="ctr"/>
          <a:lstStyle/>
          <a:p>
            <a:endParaRPr sz="1125"/>
          </a:p>
        </p:txBody>
      </p:sp>
      <p:sp>
        <p:nvSpPr>
          <p:cNvPr id="80" name="Copyright © 2021 The Printer Working Group. All rights reserved. The IPP Everywhere and PWG logos are trademarks of the IEEE-ISTO."/>
          <p:cNvSpPr txBox="1"/>
          <p:nvPr/>
        </p:nvSpPr>
        <p:spPr>
          <a:xfrm>
            <a:off x="125016" y="6664600"/>
            <a:ext cx="8483203" cy="1514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buClr>
                <a:srgbClr val="000000"/>
              </a:buClr>
              <a:buFont typeface="Arial"/>
              <a:defRPr sz="1400">
                <a:solidFill>
                  <a:srgbClr val="FFFFFF"/>
                </a:solidFill>
                <a:uFill>
                  <a:solidFill>
                    <a:srgbClr val="FFFFFF"/>
                  </a:solidFill>
                </a:uFill>
              </a:defRPr>
            </a:lvl1pPr>
          </a:lstStyle>
          <a:p>
            <a:r>
              <a:rPr sz="984"/>
              <a:t>Copyright © 2021 The Printer Working Group. All rights reserved. The IPP Everywhere and PWG logos are trademarks of the IEEE-ISTO.</a:t>
            </a:r>
          </a:p>
        </p:txBody>
      </p:sp>
      <p:sp>
        <p:nvSpPr>
          <p:cNvPr id="81" name="®"/>
          <p:cNvSpPr txBox="1"/>
          <p:nvPr/>
        </p:nvSpPr>
        <p:spPr>
          <a:xfrm>
            <a:off x="8840391" y="812602"/>
            <a:ext cx="200697" cy="1478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spAutoFit/>
          </a:bodyPr>
          <a:lstStyle>
            <a:lvl1pPr>
              <a:defRPr sz="700"/>
            </a:lvl1pPr>
          </a:lstStyle>
          <a:p>
            <a:r>
              <a:rPr sz="492"/>
              <a:t>®</a:t>
            </a:r>
          </a:p>
        </p:txBody>
      </p:sp>
      <p:sp>
        <p:nvSpPr>
          <p:cNvPr id="82" name="Internet Printing Protocol Workgroup"/>
          <p:cNvSpPr txBox="1">
            <a:spLocks noGrp="1"/>
          </p:cNvSpPr>
          <p:nvPr>
            <p:ph type="title"/>
          </p:nvPr>
        </p:nvSpPr>
        <p:spPr>
          <a:prstGeom prst="rect">
            <a:avLst/>
          </a:prstGeom>
        </p:spPr>
        <p:txBody>
          <a:bodyPr/>
          <a:lstStyle/>
          <a:p>
            <a:r>
              <a:t>Internet Printing Protocol Workgroup</a:t>
            </a:r>
          </a:p>
        </p:txBody>
      </p:sp>
      <p:sp>
        <p:nvSpPr>
          <p:cNvPr id="83" name="Documents in development:…"/>
          <p:cNvSpPr txBox="1">
            <a:spLocks noGrp="1"/>
          </p:cNvSpPr>
          <p:nvPr>
            <p:ph type="body" idx="1"/>
          </p:nvPr>
        </p:nvSpPr>
        <p:spPr>
          <a:prstGeom prst="rect">
            <a:avLst/>
          </a:prstGeom>
        </p:spPr>
        <p:txBody>
          <a:bodyPr/>
          <a:lstStyle/>
          <a:p>
            <a:r>
              <a:t>Documents in development:</a:t>
            </a:r>
          </a:p>
          <a:p>
            <a:pPr lvl="1"/>
            <a:r>
              <a:t>IPP/2.0 Fourth Edition, IPP Driverless Printing Extensions v2.0, IPP Encrypted Jobs and Documents v1.0, IPP Enterprise Printing Extensions v2.0, IPP Finishings v3.0, IPP Production Printing Extensions v2.0 </a:t>
            </a:r>
          </a:p>
          <a:p>
            <a:r>
              <a:t>Recently published:</a:t>
            </a:r>
          </a:p>
          <a:p>
            <a:pPr lvl="1"/>
            <a:r>
              <a:t>PWG 5199.11-2021: Job Accounting with IPP v1.0</a:t>
            </a:r>
          </a:p>
          <a:p>
            <a:r>
              <a:t>Up-to-date pending IANA registrations online:</a:t>
            </a:r>
          </a:p>
          <a:p>
            <a:pPr lvl="1"/>
            <a:r>
              <a:rPr u="sng">
                <a:solidFill>
                  <a:srgbClr val="0000FF"/>
                </a:solidFill>
                <a:uFill>
                  <a:solidFill>
                    <a:srgbClr val="0000FF"/>
                  </a:solidFill>
                </a:uFill>
                <a:hlinkClick r:id="rId3"/>
              </a:rPr>
              <a:t>https://www.pwg.org/ipp/ipp-registrations.xml</a:t>
            </a:r>
          </a:p>
          <a:p>
            <a:r>
              <a:t>IPP Everywhere Printer Self-Certifications:</a:t>
            </a:r>
          </a:p>
          <a:p>
            <a:pPr lvl="1"/>
            <a:r>
              <a:rPr u="sng">
                <a:solidFill>
                  <a:srgbClr val="0000FF"/>
                </a:solidFill>
                <a:uFill>
                  <a:solidFill>
                    <a:srgbClr val="0000FF"/>
                  </a:solidFill>
                </a:uFill>
                <a:hlinkClick r:id="rId4"/>
              </a:rPr>
              <a:t>https://www.pwg.org/printers</a:t>
            </a:r>
          </a:p>
          <a:p>
            <a:pPr lvl="1"/>
            <a:r>
              <a:rPr u="sng">
                <a:solidFill>
                  <a:srgbClr val="0000FF"/>
                </a:solidFill>
                <a:uFill>
                  <a:solidFill>
                    <a:srgbClr val="0000FF"/>
                  </a:solidFill>
                </a:uFill>
                <a:hlinkClick r:id="rId5"/>
              </a:rPr>
              <a:t>https://github.com/istopwg/ippeveselfcert</a:t>
            </a:r>
          </a:p>
          <a:p>
            <a:r>
              <a:t>IPP Sample Code:</a:t>
            </a:r>
          </a:p>
          <a:p>
            <a:pPr lvl="1"/>
            <a:r>
              <a:rPr u="sng">
                <a:solidFill>
                  <a:srgbClr val="0000FF"/>
                </a:solidFill>
                <a:uFill>
                  <a:solidFill>
                    <a:srgbClr val="0000FF"/>
                  </a:solidFill>
                </a:uFill>
                <a:hlinkClick r:id="rId6"/>
              </a:rPr>
              <a:t>https://github.com/istopwg/ippsample</a:t>
            </a:r>
          </a:p>
        </p:txBody>
      </p:sp>
      <p:sp>
        <p:nvSpPr>
          <p:cNvPr id="84" name="Slide Number"/>
          <p:cNvSpPr txBox="1">
            <a:spLocks noGrp="1"/>
          </p:cNvSpPr>
          <p:nvPr>
            <p:ph type="sldNum" sz="quarter" idx="2"/>
          </p:nvPr>
        </p:nvSpPr>
        <p:spPr>
          <a:xfrm>
            <a:off x="12513354" y="9487551"/>
            <a:ext cx="210468" cy="1973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FFFFFF"/>
                </a:solidFill>
                <a:effectLst/>
                <a:uFill>
                  <a:solidFill>
                    <a:srgbClr val="000000"/>
                  </a:solidFill>
                </a:uFill>
                <a:latin typeface="Arial"/>
                <a:ea typeface="Arial"/>
                <a:cs typeface="Arial"/>
                <a:sym typeface="Arial"/>
              </a:defRPr>
            </a:lvl1pPr>
            <a:lvl2pPr marL="57799" marR="57799" indent="3429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2pPr>
            <a:lvl3pPr marL="57799" marR="57799" indent="6858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3pPr>
            <a:lvl4pPr marL="57799" marR="57799" indent="10287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4pPr>
            <a:lvl5pPr marL="57799" marR="57799" indent="13716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5pPr>
            <a:lvl6pPr marL="57799" marR="57799" indent="17145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6pPr>
            <a:lvl7pPr marL="57799" marR="57799" indent="20574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7pPr>
            <a:lvl8pPr marL="57799" marR="57799" indent="24003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8pPr>
            <a:lvl9pPr marL="57799" marR="57799" indent="2743200" algn="l" defTabSz="12954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000000"/>
                </a:solidFill>
                <a:effectLst/>
                <a:uFill>
                  <a:solidFill>
                    <a:srgbClr val="000000"/>
                  </a:solidFill>
                </a:uFill>
                <a:latin typeface="Arial"/>
                <a:ea typeface="Arial"/>
                <a:cs typeface="Arial"/>
                <a:sym typeface="Arial"/>
              </a:defRPr>
            </a:lvl9pPr>
          </a:lstStyle>
          <a:p>
            <a:fld id="{86CB4B4D-7CA3-9044-876B-883B54F8677D}" type="slidenum">
              <a:rPr lang="en-US" smtClean="0"/>
              <a:pPr/>
              <a:t>30</a:t>
            </a:fld>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hape 359"/>
          <p:cNvSpPr>
            <a:spLocks noGrp="1"/>
          </p:cNvSpPr>
          <p:nvPr>
            <p:ph type="title"/>
          </p:nvPr>
        </p:nvSpPr>
        <p:spPr>
          <a:prstGeom prst="rect">
            <a:avLst/>
          </a:prstGeom>
        </p:spPr>
        <p:txBody>
          <a:bodyPr/>
          <a:lstStyle/>
          <a:p>
            <a:r>
              <a:t>Liaison Status</a:t>
            </a: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dirty="0"/>
              <a:t>Linux Foundation OpenPrinting</a:t>
            </a:r>
            <a:endParaRPr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a:xfrm>
            <a:off x="457200" y="1162756"/>
            <a:ext cx="8229600" cy="5339644"/>
          </a:xfrm>
        </p:spPr>
        <p:txBody>
          <a:bodyPr>
            <a:normAutofit fontScale="85000" lnSpcReduction="20000"/>
          </a:bodyPr>
          <a:lstStyle/>
          <a:p>
            <a:pPr lvl="0">
              <a:buFont typeface="Arial" pitchFamily="34" charset="0"/>
              <a:buChar char="•"/>
            </a:pPr>
            <a:r>
              <a:rPr lang="en-US" b="1" dirty="0"/>
              <a:t>OpenPrinting celebrates 20 years of printing work!</a:t>
            </a:r>
          </a:p>
          <a:p>
            <a:pPr lvl="1">
              <a:buFont typeface="Arial" pitchFamily="34" charset="0"/>
              <a:buChar char="•"/>
            </a:pPr>
            <a:r>
              <a:rPr lang="en-US" b="1" dirty="0">
                <a:hlinkClick r:id="rId2"/>
              </a:rPr>
              <a:t>https://linuxplumbersconf.org/event/7/contributions/748/attachments/681/1265/20-Years-on-Printing-with-Free-Software.pdf</a:t>
            </a:r>
            <a:endParaRPr lang="en-US" b="1" dirty="0"/>
          </a:p>
          <a:p>
            <a:pPr lvl="0">
              <a:buFont typeface="Arial" pitchFamily="34" charset="0"/>
              <a:buChar char="•"/>
            </a:pPr>
            <a:r>
              <a:rPr lang="en-US" b="1" dirty="0" err="1"/>
              <a:t>OpenPrintingGoogle</a:t>
            </a:r>
            <a:r>
              <a:rPr lang="en-US" b="1" dirty="0"/>
              <a:t> Summer of Code 2021</a:t>
            </a:r>
          </a:p>
          <a:p>
            <a:pPr lvl="1">
              <a:buFont typeface="Arial" pitchFamily="34" charset="0"/>
              <a:buChar char="•"/>
            </a:pPr>
            <a:r>
              <a:rPr lang="en-US" b="1" dirty="0">
                <a:hlinkClick r:id="rId3"/>
              </a:rPr>
              <a:t>https://summerofcode.withgoogle.com/</a:t>
            </a:r>
            <a:endParaRPr lang="en-US" b="1" dirty="0"/>
          </a:p>
          <a:p>
            <a:pPr lvl="1">
              <a:buFont typeface="Arial" pitchFamily="34" charset="0"/>
              <a:buChar char="•"/>
            </a:pPr>
            <a:r>
              <a:rPr lang="en-US" b="1" dirty="0"/>
              <a:t>GSoC 2021 completes on 31 August 2021</a:t>
            </a:r>
          </a:p>
          <a:p>
            <a:pPr lvl="1">
              <a:buFont typeface="Arial" pitchFamily="34" charset="0"/>
              <a:buChar char="•"/>
            </a:pPr>
            <a:r>
              <a:rPr lang="en-US" b="1" dirty="0"/>
              <a:t>See </a:t>
            </a:r>
            <a:r>
              <a:rPr lang="en-US" b="1" dirty="0" err="1"/>
              <a:t>Aveek’s</a:t>
            </a:r>
            <a:r>
              <a:rPr lang="en-US" b="1" dirty="0"/>
              <a:t> GSoC presentation tomorrow at 10am </a:t>
            </a:r>
            <a:r>
              <a:rPr lang="en-US" b="1"/>
              <a:t>US Eastern</a:t>
            </a:r>
            <a:endParaRPr lang="en-US" b="1" dirty="0"/>
          </a:p>
          <a:p>
            <a:pPr>
              <a:buFont typeface="Arial" pitchFamily="34" charset="0"/>
              <a:buChar char="•"/>
            </a:pPr>
            <a:r>
              <a:rPr lang="en-US" b="1" dirty="0"/>
              <a:t>OpenPrinting CUPS</a:t>
            </a:r>
          </a:p>
          <a:p>
            <a:pPr lvl="1">
              <a:buFont typeface="Arial" pitchFamily="34" charset="0"/>
              <a:buChar char="•"/>
            </a:pPr>
            <a:r>
              <a:rPr lang="en-US" b="1" dirty="0">
                <a:hlinkClick r:id="rId4"/>
              </a:rPr>
              <a:t>https://github.com/OpenPrinting/cups/releases/tag/v2.3.3op2</a:t>
            </a:r>
            <a:endParaRPr lang="en-US" b="1" dirty="0"/>
          </a:p>
          <a:p>
            <a:pPr lvl="1">
              <a:buFont typeface="Arial" pitchFamily="34" charset="0"/>
              <a:buChar char="•"/>
            </a:pPr>
            <a:r>
              <a:rPr lang="en-US" b="1" dirty="0"/>
              <a:t>Current release is OP CUPS v2.3.3op2 on 1 February 2021.</a:t>
            </a:r>
          </a:p>
          <a:p>
            <a:pPr>
              <a:buFont typeface="Arial" pitchFamily="34" charset="0"/>
              <a:buChar char="•"/>
            </a:pPr>
            <a:r>
              <a:rPr lang="en-US" b="1" dirty="0"/>
              <a:t>OpenPrinting CUPS Filters</a:t>
            </a:r>
          </a:p>
          <a:p>
            <a:pPr lvl="1">
              <a:buFont typeface="Arial" pitchFamily="34" charset="0"/>
              <a:buChar char="•"/>
            </a:pPr>
            <a:r>
              <a:rPr lang="en-US" b="1" dirty="0">
                <a:hlinkClick r:id="rId5"/>
              </a:rPr>
              <a:t>https://github.com/OpenPrinting/cups-filters/releases/tag/1.28.9</a:t>
            </a:r>
            <a:endParaRPr lang="en-US" b="1" dirty="0"/>
          </a:p>
          <a:p>
            <a:pPr lvl="1">
              <a:buFont typeface="Arial" pitchFamily="34" charset="0"/>
              <a:buChar char="•"/>
            </a:pPr>
            <a:r>
              <a:rPr lang="en-US" b="1" dirty="0"/>
              <a:t>Current release is OP CUPS Filters v1.28.9 on 15 June 2021</a:t>
            </a:r>
          </a:p>
          <a:p>
            <a:pPr>
              <a:buFont typeface="Arial" pitchFamily="34" charset="0"/>
              <a:buChar char="•"/>
            </a:pPr>
            <a:r>
              <a:rPr lang="en-US" b="1" dirty="0"/>
              <a:t>OpenPrinting PAPPL (Printer Application)</a:t>
            </a:r>
          </a:p>
          <a:p>
            <a:pPr lvl="1">
              <a:buFont typeface="Arial" pitchFamily="34" charset="0"/>
              <a:buChar char="•"/>
            </a:pPr>
            <a:r>
              <a:rPr lang="en-US" b="1" dirty="0">
                <a:hlinkClick r:id="rId6"/>
              </a:rPr>
              <a:t>https://github.com/michaelrsweet/pappl/releases/tag/v1.0.3</a:t>
            </a:r>
            <a:endParaRPr lang="en-US" b="1" dirty="0"/>
          </a:p>
          <a:p>
            <a:pPr lvl="1">
              <a:buFont typeface="Arial" pitchFamily="34" charset="0"/>
              <a:buChar char="•"/>
            </a:pPr>
            <a:r>
              <a:rPr lang="en-US" b="1" dirty="0"/>
              <a:t>Current release is OP PAPPL v1.0.3 on 21 April 2021.</a:t>
            </a:r>
          </a:p>
          <a:p>
            <a:pPr>
              <a:buFont typeface="Arial" pitchFamily="34" charset="0"/>
              <a:buChar char="•"/>
            </a:pPr>
            <a:r>
              <a:rPr lang="en-US" b="1" dirty="0"/>
              <a:t>OpenPrinting PostScript Printer Application</a:t>
            </a:r>
          </a:p>
          <a:p>
            <a:pPr lvl="1">
              <a:buFont typeface="Arial" pitchFamily="34" charset="0"/>
              <a:buChar char="•"/>
            </a:pPr>
            <a:r>
              <a:rPr lang="en-US" b="1" dirty="0">
                <a:hlinkClick r:id="rId7"/>
              </a:rPr>
              <a:t>https://github.com/OpenPrinting/ps-printer-app</a:t>
            </a:r>
            <a:endParaRPr lang="en-US" b="1" dirty="0"/>
          </a:p>
          <a:p>
            <a:pPr lvl="1">
              <a:buFont typeface="Arial" pitchFamily="34" charset="0"/>
              <a:buChar char="•"/>
            </a:pPr>
            <a:r>
              <a:rPr lang="en-US" b="1" dirty="0"/>
              <a:t>Nearly feature complete</a:t>
            </a:r>
          </a:p>
          <a:p>
            <a:pPr>
              <a:buFont typeface="Arial" pitchFamily="34" charset="0"/>
              <a:buChar char="•"/>
            </a:pPr>
            <a:endParaRPr lang="en-US" b="1" dirty="0"/>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32</a:t>
            </a:fld>
            <a:endParaRPr/>
          </a:p>
        </p:txBody>
      </p:sp>
    </p:spTree>
    <p:extLst>
      <p:ext uri="{BB962C8B-B14F-4D97-AF65-F5344CB8AC3E}">
        <p14:creationId xmlns:p14="http://schemas.microsoft.com/office/powerpoint/2010/main" val="174105066"/>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Shape 368"/>
          <p:cNvSpPr>
            <a:spLocks noGrp="1"/>
          </p:cNvSpPr>
          <p:nvPr>
            <p:ph type="title"/>
          </p:nvPr>
        </p:nvSpPr>
        <p:spPr>
          <a:prstGeom prst="rect">
            <a:avLst/>
          </a:prstGeom>
        </p:spPr>
        <p:txBody>
          <a:bodyPr/>
          <a:lstStyle/>
          <a:p>
            <a:r>
              <a:rPr lang="en-US" dirty="0"/>
              <a:t>Mopria</a:t>
            </a:r>
            <a:endParaRPr dirty="0"/>
          </a:p>
        </p:txBody>
      </p:sp>
      <p:sp>
        <p:nvSpPr>
          <p:cNvPr id="3" name="Text Placeholder 2">
            <a:extLst>
              <a:ext uri="{FF2B5EF4-FFF2-40B4-BE49-F238E27FC236}">
                <a16:creationId xmlns:a16="http://schemas.microsoft.com/office/drawing/2014/main" id="{F6CBD45F-8AA1-3641-8AD8-D31A8892205B}"/>
              </a:ext>
            </a:extLst>
          </p:cNvPr>
          <p:cNvSpPr>
            <a:spLocks noGrp="1"/>
          </p:cNvSpPr>
          <p:nvPr>
            <p:ph type="body" idx="1"/>
          </p:nvPr>
        </p:nvSpPr>
        <p:spPr/>
        <p:txBody>
          <a:bodyPr>
            <a:normAutofit/>
          </a:bodyPr>
          <a:lstStyle/>
          <a:p>
            <a:r>
              <a:rPr lang="en-US" dirty="0"/>
              <a:t>Mopria liaison to PWG : Michael </a:t>
            </a:r>
            <a:r>
              <a:rPr lang="en-US" dirty="0" err="1"/>
              <a:t>Rhines</a:t>
            </a:r>
            <a:r>
              <a:rPr lang="en-US" dirty="0"/>
              <a:t> (Qualcomm)</a:t>
            </a:r>
          </a:p>
          <a:p>
            <a:endParaRPr lang="en-US" dirty="0"/>
          </a:p>
          <a:p>
            <a:r>
              <a:rPr lang="en-US" dirty="0"/>
              <a:t>New 2-year liaison agreement signed April 3, 2020</a:t>
            </a:r>
          </a:p>
          <a:p>
            <a:endParaRPr lang="en-US" dirty="0"/>
          </a:p>
          <a:p>
            <a:r>
              <a:rPr lang="en-US" dirty="0"/>
              <a:t>PWG Chair or Vice-Chair to present at the Fall 2021 Mopria Member Meeting</a:t>
            </a:r>
          </a:p>
          <a:p>
            <a:endParaRPr lang="en-US" dirty="0"/>
          </a:p>
          <a:p>
            <a:r>
              <a:rPr lang="en-US" dirty="0"/>
              <a:t>No official areas of active work between the two groups currently</a:t>
            </a:r>
          </a:p>
        </p:txBody>
      </p:sp>
      <p:sp>
        <p:nvSpPr>
          <p:cNvPr id="6" name="Shape 334">
            <a:extLst>
              <a:ext uri="{FF2B5EF4-FFF2-40B4-BE49-F238E27FC236}">
                <a16:creationId xmlns:a16="http://schemas.microsoft.com/office/drawing/2014/main" id="{BDDB402B-449F-134B-8FC2-46724227C4F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33</a:t>
            </a:fld>
            <a:endParaRPr/>
          </a:p>
        </p:txBody>
      </p:sp>
    </p:spTree>
    <p:extLst>
      <p:ext uri="{BB962C8B-B14F-4D97-AF65-F5344CB8AC3E}">
        <p14:creationId xmlns:p14="http://schemas.microsoft.com/office/powerpoint/2010/main" val="1183384035"/>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40C2D15-C4F1-4849-B9DF-79D0CA61D79A}"/>
              </a:ext>
            </a:extLst>
          </p:cNvPr>
          <p:cNvSpPr>
            <a:spLocks noGrp="1"/>
          </p:cNvSpPr>
          <p:nvPr>
            <p:ph type="title"/>
          </p:nvPr>
        </p:nvSpPr>
        <p:spPr/>
        <p:txBody>
          <a:bodyPr/>
          <a:lstStyle/>
          <a:p>
            <a:r>
              <a:rPr lang="en-US"/>
              <a:t>3D / Additive </a:t>
            </a:r>
            <a:r>
              <a:rPr lang="en-US" dirty="0"/>
              <a:t>Manufacturing Liaisons</a:t>
            </a:r>
          </a:p>
        </p:txBody>
      </p:sp>
      <p:sp>
        <p:nvSpPr>
          <p:cNvPr id="369" name="Shape 369"/>
          <p:cNvSpPr>
            <a:spLocks noGrp="1"/>
          </p:cNvSpPr>
          <p:nvPr>
            <p:ph type="body" idx="1"/>
          </p:nvPr>
        </p:nvSpPr>
        <p:spPr>
          <a:prstGeom prst="rect">
            <a:avLst/>
          </a:prstGeom>
        </p:spPr>
        <p:txBody>
          <a:bodyPr>
            <a:normAutofit/>
          </a:bodyPr>
          <a:lstStyle/>
          <a:p>
            <a:r>
              <a:rPr lang="en-US" sz="2000" dirty="0"/>
              <a:t>America Makes &amp; ANSI Additive Manufacturing Standardization Collaborative (AMSC) - </a:t>
            </a:r>
          </a:p>
          <a:p>
            <a:pPr lvl="1"/>
            <a:r>
              <a:rPr lang="en-US" sz="1600" u="sng" dirty="0">
                <a:hlinkClick r:id="rId2"/>
              </a:rPr>
              <a:t>https://www.ansi.org/standards-coordination/collaboratives-activities/additive-manufacturing-collaborative</a:t>
            </a:r>
            <a:r>
              <a:rPr lang="en-US" sz="1600" u="sng" dirty="0"/>
              <a:t>.</a:t>
            </a:r>
            <a:r>
              <a:rPr lang="en-US" sz="1600" dirty="0"/>
              <a:t> The IEEE-ISTO Printer Working Group is participating in the AMSC initiative.</a:t>
            </a:r>
          </a:p>
          <a:p>
            <a:pPr lvl="1"/>
            <a:endParaRPr lang="en-US" sz="1400" dirty="0"/>
          </a:p>
          <a:p>
            <a:r>
              <a:rPr lang="da-DK" sz="2000" dirty="0"/>
              <a:t>ASTM </a:t>
            </a:r>
            <a:r>
              <a:rPr lang="en-US" sz="2000" dirty="0"/>
              <a:t>Committee F42 on Additive Manufacturing Technologies -</a:t>
            </a:r>
            <a:endParaRPr lang="en-US" dirty="0"/>
          </a:p>
          <a:p>
            <a:pPr lvl="1"/>
            <a:r>
              <a:rPr lang="en-US" sz="1600" dirty="0">
                <a:hlinkClick r:id="rId3"/>
              </a:rPr>
              <a:t>https://www.astm.org/COMMITTEE/F42.htm</a:t>
            </a:r>
            <a:endParaRPr lang="en-US" sz="1600" dirty="0"/>
          </a:p>
          <a:p>
            <a:pPr marL="955039" lvl="2" indent="0">
              <a:buNone/>
            </a:pPr>
            <a:endParaRPr lang="en-US" sz="1400" dirty="0"/>
          </a:p>
          <a:p>
            <a:r>
              <a:rPr lang="da-DK" sz="2000" dirty="0"/>
              <a:t>INCITS Digital Manufacturing Technical Committee -</a:t>
            </a:r>
          </a:p>
          <a:p>
            <a:pPr lvl="1"/>
            <a:r>
              <a:rPr lang="da-DK" sz="1600" dirty="0">
                <a:hlinkClick r:id="rId4"/>
              </a:rPr>
              <a:t>https://www.incits.org/committees/digitalmanufacturing</a:t>
            </a:r>
            <a:endParaRPr lang="da-DK" sz="1600" dirty="0"/>
          </a:p>
          <a:p>
            <a:endParaRPr lang="da-DK" sz="1400" dirty="0"/>
          </a:p>
          <a:p>
            <a:r>
              <a:rPr lang="da-DK" sz="2000" dirty="0"/>
              <a:t>3MF Consortium -</a:t>
            </a:r>
          </a:p>
          <a:p>
            <a:pPr lvl="1"/>
            <a:r>
              <a:rPr lang="da-DK" sz="1600" dirty="0">
                <a:hlinkClick r:id="rId5"/>
              </a:rPr>
              <a:t>https://www.3mf.io</a:t>
            </a:r>
            <a:endParaRPr lang="da-DK" sz="1600" dirty="0"/>
          </a:p>
          <a:p>
            <a:pPr lvl="1"/>
            <a:endParaRPr lang="da-DK" sz="1600" dirty="0"/>
          </a:p>
        </p:txBody>
      </p:sp>
      <p:sp>
        <p:nvSpPr>
          <p:cNvPr id="370" name="Shape 370"/>
          <p:cNvSpPr>
            <a:spLocks noGrp="1"/>
          </p:cNvSpPr>
          <p:nvPr>
            <p:ph type="sldNum" sz="quarter" idx="4"/>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pPr/>
              <a:t>34</a:t>
            </a:fld>
            <a:endParaRPr/>
          </a:p>
        </p:txBody>
      </p:sp>
    </p:spTree>
    <p:extLst>
      <p:ext uri="{BB962C8B-B14F-4D97-AF65-F5344CB8AC3E}">
        <p14:creationId xmlns:p14="http://schemas.microsoft.com/office/powerpoint/2010/main" val="3788327459"/>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Shape 377"/>
          <p:cNvSpPr>
            <a:spLocks noGrp="1"/>
          </p:cNvSpPr>
          <p:nvPr>
            <p:ph type="title"/>
          </p:nvPr>
        </p:nvSpPr>
        <p:spPr>
          <a:prstGeom prst="rect">
            <a:avLst/>
          </a:prstGeom>
        </p:spPr>
        <p:txBody>
          <a:bodyPr/>
          <a:lstStyle/>
          <a:p>
            <a:r>
              <a:rPr dirty="0"/>
              <a:t>Other Questions / Comments</a:t>
            </a:r>
          </a:p>
        </p:txBody>
      </p:sp>
      <p:grpSp>
        <p:nvGrpSpPr>
          <p:cNvPr id="386" name="Group 386"/>
          <p:cNvGrpSpPr/>
          <p:nvPr/>
        </p:nvGrpSpPr>
        <p:grpSpPr>
          <a:xfrm>
            <a:off x="3962400" y="3276600"/>
            <a:ext cx="1042988" cy="1042988"/>
            <a:chOff x="0" y="0"/>
            <a:chExt cx="1042987" cy="1042987"/>
          </a:xfrm>
        </p:grpSpPr>
        <p:sp>
          <p:nvSpPr>
            <p:cNvPr id="378" name="Shape 378"/>
            <p:cNvSpPr/>
            <p:nvPr/>
          </p:nvSpPr>
          <p:spPr>
            <a:xfrm>
              <a:off x="0" y="0"/>
              <a:ext cx="1042988" cy="1042988"/>
            </a:xfrm>
            <a:prstGeom prst="rect">
              <a:avLst/>
            </a:pr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79" name="Shape 379"/>
            <p:cNvSpPr/>
            <p:nvPr/>
          </p:nvSpPr>
          <p:spPr>
            <a:xfrm>
              <a:off x="0" y="0"/>
              <a:ext cx="1042988" cy="651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50" y="21600"/>
                  </a:lnTo>
                  <a:lnTo>
                    <a:pt x="20250" y="21600"/>
                  </a:lnTo>
                  <a:lnTo>
                    <a:pt x="21600" y="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0" name="Shape 380"/>
            <p:cNvSpPr/>
            <p:nvPr/>
          </p:nvSpPr>
          <p:spPr>
            <a:xfrm>
              <a:off x="0" y="0"/>
              <a:ext cx="65187" cy="1042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350"/>
                  </a:lnTo>
                  <a:lnTo>
                    <a:pt x="21600" y="20250"/>
                  </a:lnTo>
                  <a:lnTo>
                    <a:pt x="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1" name="Shape 381"/>
            <p:cNvSpPr/>
            <p:nvPr/>
          </p:nvSpPr>
          <p:spPr>
            <a:xfrm>
              <a:off x="977800" y="0"/>
              <a:ext cx="65188" cy="10429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350"/>
                  </a:lnTo>
                  <a:lnTo>
                    <a:pt x="0" y="20250"/>
                  </a:lnTo>
                  <a:lnTo>
                    <a:pt x="2160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2" name="Shape 382"/>
            <p:cNvSpPr/>
            <p:nvPr/>
          </p:nvSpPr>
          <p:spPr>
            <a:xfrm>
              <a:off x="0" y="977800"/>
              <a:ext cx="1042988" cy="6518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250" y="0"/>
                  </a:lnTo>
                  <a:lnTo>
                    <a:pt x="1350" y="0"/>
                  </a:lnTo>
                  <a:lnTo>
                    <a:pt x="0" y="21600"/>
                  </a:ln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3" name="Shape 383"/>
            <p:cNvSpPr/>
            <p:nvPr/>
          </p:nvSpPr>
          <p:spPr>
            <a:xfrm>
              <a:off x="335204" y="195560"/>
              <a:ext cx="372531" cy="488901"/>
            </a:xfrm>
            <a:custGeom>
              <a:avLst/>
              <a:gdLst/>
              <a:ahLst/>
              <a:cxnLst>
                <a:cxn ang="0">
                  <a:pos x="wd2" y="hd2"/>
                </a:cxn>
                <a:cxn ang="5400000">
                  <a:pos x="wd2" y="hd2"/>
                </a:cxn>
                <a:cxn ang="10800000">
                  <a:pos x="wd2" y="hd2"/>
                </a:cxn>
                <a:cxn ang="16200000">
                  <a:pos x="wd2" y="hd2"/>
                </a:cxn>
              </a:cxnLst>
              <a:rect l="0" t="0" r="r" b="b"/>
              <a:pathLst>
                <a:path w="21600" h="21600" extrusionOk="0">
                  <a:moveTo>
                    <a:pt x="0" y="8228"/>
                  </a:moveTo>
                  <a:cubicBezTo>
                    <a:pt x="0" y="3684"/>
                    <a:pt x="4836" y="0"/>
                    <a:pt x="10801" y="0"/>
                  </a:cubicBezTo>
                  <a:cubicBezTo>
                    <a:pt x="16765" y="0"/>
                    <a:pt x="21600" y="3684"/>
                    <a:pt x="21600" y="8228"/>
                  </a:cubicBezTo>
                  <a:cubicBezTo>
                    <a:pt x="21600" y="11637"/>
                    <a:pt x="19182" y="14400"/>
                    <a:pt x="16199" y="14400"/>
                  </a:cubicBezTo>
                  <a:cubicBezTo>
                    <a:pt x="14709" y="14400"/>
                    <a:pt x="13500" y="15781"/>
                    <a:pt x="13500" y="17485"/>
                  </a:cubicBezTo>
                  <a:lnTo>
                    <a:pt x="13500" y="21600"/>
                  </a:lnTo>
                  <a:lnTo>
                    <a:pt x="8100" y="21600"/>
                  </a:lnTo>
                  <a:lnTo>
                    <a:pt x="8100" y="17485"/>
                  </a:lnTo>
                  <a:cubicBezTo>
                    <a:pt x="8100" y="14076"/>
                    <a:pt x="10518" y="11313"/>
                    <a:pt x="13500" y="11313"/>
                  </a:cubicBezTo>
                  <a:cubicBezTo>
                    <a:pt x="14991" y="11313"/>
                    <a:pt x="16199" y="9932"/>
                    <a:pt x="16199" y="8228"/>
                  </a:cubicBezTo>
                  <a:cubicBezTo>
                    <a:pt x="16199" y="5956"/>
                    <a:pt x="13783" y="4113"/>
                    <a:pt x="10801" y="4113"/>
                  </a:cubicBezTo>
                  <a:cubicBezTo>
                    <a:pt x="7819" y="4113"/>
                    <a:pt x="5401" y="5956"/>
                    <a:pt x="5401" y="8228"/>
                  </a:cubicBez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4" name="Shape 384"/>
            <p:cNvSpPr/>
            <p:nvPr/>
          </p:nvSpPr>
          <p:spPr>
            <a:xfrm>
              <a:off x="451623" y="707734"/>
              <a:ext cx="139693" cy="139694"/>
            </a:xfrm>
            <a:prstGeom prst="ellipse">
              <a:avLst/>
            </a:pr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sp>
          <p:nvSpPr>
            <p:cNvPr id="385" name="Shape 385"/>
            <p:cNvSpPr/>
            <p:nvPr/>
          </p:nvSpPr>
          <p:spPr>
            <a:xfrm>
              <a:off x="0" y="0"/>
              <a:ext cx="1042988" cy="1042988"/>
            </a:xfrm>
            <a:custGeom>
              <a:avLst/>
              <a:gdLst/>
              <a:ahLst/>
              <a:cxnLst>
                <a:cxn ang="0">
                  <a:pos x="wd2" y="hd2"/>
                </a:cxn>
                <a:cxn ang="5400000">
                  <a:pos x="wd2" y="hd2"/>
                </a:cxn>
                <a:cxn ang="10800000">
                  <a:pos x="wd2" y="hd2"/>
                </a:cxn>
                <a:cxn ang="16200000">
                  <a:pos x="wd2" y="hd2"/>
                </a:cxn>
              </a:cxnLst>
              <a:rect l="0" t="0" r="r" b="b"/>
              <a:pathLst>
                <a:path w="21600" h="21600" extrusionOk="0">
                  <a:moveTo>
                    <a:pt x="1350" y="1350"/>
                  </a:moveTo>
                  <a:lnTo>
                    <a:pt x="1350" y="20250"/>
                  </a:lnTo>
                  <a:lnTo>
                    <a:pt x="20250" y="20250"/>
                  </a:lnTo>
                  <a:lnTo>
                    <a:pt x="20250" y="1350"/>
                  </a:lnTo>
                  <a:close/>
                  <a:moveTo>
                    <a:pt x="0" y="0"/>
                  </a:moveTo>
                  <a:lnTo>
                    <a:pt x="1350" y="1350"/>
                  </a:lnTo>
                  <a:moveTo>
                    <a:pt x="0" y="21600"/>
                  </a:moveTo>
                  <a:lnTo>
                    <a:pt x="1350" y="20250"/>
                  </a:lnTo>
                  <a:moveTo>
                    <a:pt x="21600" y="21600"/>
                  </a:moveTo>
                  <a:lnTo>
                    <a:pt x="20250" y="20250"/>
                  </a:lnTo>
                  <a:moveTo>
                    <a:pt x="21600" y="0"/>
                  </a:moveTo>
                  <a:lnTo>
                    <a:pt x="20250" y="1350"/>
                  </a:lnTo>
                  <a:moveTo>
                    <a:pt x="6942" y="7907"/>
                  </a:moveTo>
                  <a:cubicBezTo>
                    <a:pt x="6942" y="5777"/>
                    <a:pt x="8669" y="4050"/>
                    <a:pt x="10800" y="4050"/>
                  </a:cubicBezTo>
                  <a:cubicBezTo>
                    <a:pt x="12930" y="4050"/>
                    <a:pt x="14657" y="5777"/>
                    <a:pt x="14657" y="7907"/>
                  </a:cubicBezTo>
                  <a:cubicBezTo>
                    <a:pt x="14657" y="9505"/>
                    <a:pt x="13793" y="10800"/>
                    <a:pt x="12728" y="10800"/>
                  </a:cubicBezTo>
                  <a:cubicBezTo>
                    <a:pt x="12196" y="10800"/>
                    <a:pt x="11764" y="11447"/>
                    <a:pt x="11764" y="12246"/>
                  </a:cubicBezTo>
                  <a:lnTo>
                    <a:pt x="11764" y="14175"/>
                  </a:lnTo>
                  <a:lnTo>
                    <a:pt x="9835" y="14175"/>
                  </a:lnTo>
                  <a:lnTo>
                    <a:pt x="9835" y="12246"/>
                  </a:lnTo>
                  <a:cubicBezTo>
                    <a:pt x="9835" y="10648"/>
                    <a:pt x="10699" y="9353"/>
                    <a:pt x="11764" y="9353"/>
                  </a:cubicBezTo>
                  <a:cubicBezTo>
                    <a:pt x="12296" y="9353"/>
                    <a:pt x="12728" y="8706"/>
                    <a:pt x="12728" y="7907"/>
                  </a:cubicBezTo>
                  <a:cubicBezTo>
                    <a:pt x="12728" y="6842"/>
                    <a:pt x="11865" y="5978"/>
                    <a:pt x="10800" y="5978"/>
                  </a:cubicBezTo>
                  <a:cubicBezTo>
                    <a:pt x="9735" y="5978"/>
                    <a:pt x="8871" y="6842"/>
                    <a:pt x="8871" y="7907"/>
                  </a:cubicBezTo>
                  <a:close/>
                  <a:moveTo>
                    <a:pt x="10800" y="14657"/>
                  </a:moveTo>
                  <a:cubicBezTo>
                    <a:pt x="10001" y="14657"/>
                    <a:pt x="9353" y="15304"/>
                    <a:pt x="9353" y="16103"/>
                  </a:cubicBezTo>
                  <a:cubicBezTo>
                    <a:pt x="9353" y="16902"/>
                    <a:pt x="10001" y="17550"/>
                    <a:pt x="10800" y="17550"/>
                  </a:cubicBezTo>
                  <a:cubicBezTo>
                    <a:pt x="11599" y="17550"/>
                    <a:pt x="12246" y="16902"/>
                    <a:pt x="12246" y="16103"/>
                  </a:cubicBezTo>
                  <a:cubicBezTo>
                    <a:pt x="12246" y="15304"/>
                    <a:pt x="11599" y="14657"/>
                    <a:pt x="10800" y="14657"/>
                  </a:cubicBezTo>
                  <a:close/>
                </a:path>
              </a:pathLst>
            </a:custGeom>
            <a:solidFill>
              <a:srgbClr val="FFA941"/>
            </a:solidFill>
            <a:ln w="9525" cap="flat">
              <a:solidFill>
                <a:srgbClr val="000000"/>
              </a:solidFill>
              <a:prstDash val="solid"/>
              <a:round/>
            </a:ln>
            <a:effectLst/>
          </p:spPr>
          <p:txBody>
            <a:bodyPr wrap="square" lIns="50800" tIns="50800" rIns="50800" bIns="50800" numCol="1" anchor="ctr">
              <a:noAutofit/>
            </a:bodyPr>
            <a:lstStyle/>
            <a:p>
              <a:endParaRPr/>
            </a:p>
          </p:txBody>
        </p:sp>
      </p:grpSp>
      <p:sp>
        <p:nvSpPr>
          <p:cNvPr id="14" name="Shape 334">
            <a:extLst>
              <a:ext uri="{FF2B5EF4-FFF2-40B4-BE49-F238E27FC236}">
                <a16:creationId xmlns:a16="http://schemas.microsoft.com/office/drawing/2014/main" id="{417EED2B-D25C-C843-9BEE-FB9B255EEE5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35</a:t>
            </a:fld>
            <a:endParaRP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Shape 396"/>
          <p:cNvSpPr>
            <a:spLocks noGrp="1"/>
          </p:cNvSpPr>
          <p:nvPr>
            <p:ph type="body" idx="1"/>
          </p:nvPr>
        </p:nvSpPr>
        <p:spPr>
          <a:prstGeom prst="rect">
            <a:avLst/>
          </a:prstGeom>
        </p:spPr>
        <p:txBody>
          <a:bodyPr>
            <a:normAutofit/>
          </a:bodyPr>
          <a:lstStyle/>
          <a:p>
            <a:pPr marL="40640" indent="0">
              <a:buNone/>
            </a:pPr>
            <a:endParaRPr lang="en-US" dirty="0">
              <a:solidFill>
                <a:schemeClr val="tx1"/>
              </a:solidFill>
            </a:endParaRPr>
          </a:p>
          <a:p>
            <a:pPr marL="40640" indent="0">
              <a:buNone/>
            </a:pPr>
            <a:r>
              <a:rPr lang="en-US" dirty="0">
                <a:solidFill>
                  <a:schemeClr val="tx1"/>
                </a:solidFill>
              </a:rPr>
              <a:t>November 9-11 : Virtual</a:t>
            </a:r>
          </a:p>
          <a:p>
            <a:pPr marL="40640" indent="0">
              <a:buNone/>
            </a:pPr>
            <a:endParaRPr lang="en-US" dirty="0">
              <a:solidFill>
                <a:schemeClr val="tx1"/>
              </a:solidFill>
            </a:endParaRPr>
          </a:p>
          <a:p>
            <a:pPr marL="440690" lvl="1" indent="0">
              <a:buNone/>
            </a:pPr>
            <a:r>
              <a:rPr lang="en-US" dirty="0">
                <a:solidFill>
                  <a:schemeClr val="tx1"/>
                </a:solidFill>
              </a:rPr>
              <a:t>Monitor </a:t>
            </a:r>
            <a:r>
              <a:rPr lang="en-US" dirty="0">
                <a:solidFill>
                  <a:schemeClr val="tx1"/>
                </a:solidFill>
                <a:hlinkClick r:id="rId3"/>
              </a:rPr>
              <a:t>pwg-announce@pwg.org</a:t>
            </a:r>
            <a:r>
              <a:rPr lang="en-US" dirty="0">
                <a:solidFill>
                  <a:schemeClr val="tx1"/>
                </a:solidFill>
              </a:rPr>
              <a:t> or the </a:t>
            </a:r>
            <a:r>
              <a:rPr lang="en-US" dirty="0">
                <a:solidFill>
                  <a:schemeClr val="tx1"/>
                </a:solidFill>
                <a:hlinkClick r:id="rId4"/>
              </a:rPr>
              <a:t>PWG meeting page</a:t>
            </a:r>
            <a:r>
              <a:rPr lang="en-US" dirty="0">
                <a:solidFill>
                  <a:schemeClr val="tx1"/>
                </a:solidFill>
              </a:rPr>
              <a:t> for more info.</a:t>
            </a: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a:p>
            <a:pPr marL="40640" indent="0">
              <a:buNone/>
            </a:pPr>
            <a:endParaRPr lang="en-US" sz="1400" dirty="0">
              <a:solidFill>
                <a:srgbClr val="FF0000"/>
              </a:solidFill>
            </a:endParaRPr>
          </a:p>
        </p:txBody>
      </p:sp>
      <p:sp>
        <p:nvSpPr>
          <p:cNvPr id="395" name="Shape 395"/>
          <p:cNvSpPr>
            <a:spLocks noGrp="1"/>
          </p:cNvSpPr>
          <p:nvPr>
            <p:ph type="title"/>
          </p:nvPr>
        </p:nvSpPr>
        <p:spPr>
          <a:prstGeom prst="rect">
            <a:avLst/>
          </a:prstGeom>
        </p:spPr>
        <p:txBody>
          <a:bodyPr/>
          <a:lstStyle/>
          <a:p>
            <a:r>
              <a:rPr dirty="0"/>
              <a:t>Next PWG </a:t>
            </a:r>
            <a:r>
              <a:rPr lang="en-US" dirty="0"/>
              <a:t>Face-to-Face </a:t>
            </a:r>
            <a:r>
              <a:rPr dirty="0"/>
              <a:t>Meeting</a:t>
            </a:r>
          </a:p>
        </p:txBody>
      </p:sp>
      <p:sp>
        <p:nvSpPr>
          <p:cNvPr id="6" name="Shape 334">
            <a:extLst>
              <a:ext uri="{FF2B5EF4-FFF2-40B4-BE49-F238E27FC236}">
                <a16:creationId xmlns:a16="http://schemas.microsoft.com/office/drawing/2014/main" id="{DF22E4FE-7121-8D4F-B03A-A17861C8F406}"/>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36</a:t>
            </a:fld>
            <a:endParaRPr/>
          </a:p>
        </p:txBody>
      </p:sp>
    </p:spTree>
    <p:extLst>
      <p:ext uri="{BB962C8B-B14F-4D97-AF65-F5344CB8AC3E}">
        <p14:creationId xmlns:p14="http://schemas.microsoft.com/office/powerpoint/2010/main" val="3860022223"/>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Shape 359"/>
          <p:cNvSpPr>
            <a:spLocks noGrp="1"/>
          </p:cNvSpPr>
          <p:nvPr>
            <p:ph type="title"/>
          </p:nvPr>
        </p:nvSpPr>
        <p:spPr>
          <a:prstGeom prst="rect">
            <a:avLst/>
          </a:prstGeom>
        </p:spPr>
        <p:txBody>
          <a:bodyPr/>
          <a:lstStyle/>
          <a:p>
            <a:r>
              <a:rPr lang="en-US" dirty="0"/>
              <a:t>Backup</a:t>
            </a:r>
            <a:endParaRPr dirty="0"/>
          </a:p>
        </p:txBody>
      </p:sp>
    </p:spTree>
    <p:extLst>
      <p:ext uri="{BB962C8B-B14F-4D97-AF65-F5344CB8AC3E}">
        <p14:creationId xmlns:p14="http://schemas.microsoft.com/office/powerpoint/2010/main" val="2143724603"/>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3251F-1C27-8E46-A314-1D750EC2719E}"/>
              </a:ext>
            </a:extLst>
          </p:cNvPr>
          <p:cNvSpPr>
            <a:spLocks noGrp="1"/>
          </p:cNvSpPr>
          <p:nvPr>
            <p:ph type="title"/>
          </p:nvPr>
        </p:nvSpPr>
        <p:spPr/>
        <p:txBody>
          <a:bodyPr/>
          <a:lstStyle/>
          <a:p>
            <a:r>
              <a:rPr lang="en-US" dirty="0"/>
              <a:t>Process Updates</a:t>
            </a:r>
          </a:p>
        </p:txBody>
      </p:sp>
      <p:sp>
        <p:nvSpPr>
          <p:cNvPr id="3" name="Text Placeholder 2">
            <a:extLst>
              <a:ext uri="{FF2B5EF4-FFF2-40B4-BE49-F238E27FC236}">
                <a16:creationId xmlns:a16="http://schemas.microsoft.com/office/drawing/2014/main" id="{6E1B11F4-B8BA-0043-96D4-C905B45AFA98}"/>
              </a:ext>
            </a:extLst>
          </p:cNvPr>
          <p:cNvSpPr>
            <a:spLocks noGrp="1"/>
          </p:cNvSpPr>
          <p:nvPr>
            <p:ph type="body" idx="1"/>
          </p:nvPr>
        </p:nvSpPr>
        <p:spPr/>
        <p:txBody>
          <a:bodyPr/>
          <a:lstStyle/>
          <a:p>
            <a:r>
              <a:rPr lang="en-US" dirty="0"/>
              <a:t>Process v4.0 in development</a:t>
            </a:r>
          </a:p>
          <a:p>
            <a:pPr lvl="1"/>
            <a:r>
              <a:rPr lang="en-US" dirty="0"/>
              <a:t>New draft posted</a:t>
            </a:r>
          </a:p>
          <a:p>
            <a:pPr lvl="1"/>
            <a:r>
              <a:rPr lang="en-US" dirty="0"/>
              <a:t>Discussions ongoing</a:t>
            </a:r>
          </a:p>
          <a:p>
            <a:endParaRPr lang="en-US" dirty="0"/>
          </a:p>
          <a:p>
            <a:r>
              <a:rPr lang="en-US" dirty="0"/>
              <a:t>PWG Policy</a:t>
            </a:r>
          </a:p>
          <a:p>
            <a:pPr lvl="1"/>
            <a:r>
              <a:rPr lang="en-US" dirty="0"/>
              <a:t>PWG IPP Registry Policy : 2020-05-18</a:t>
            </a:r>
          </a:p>
          <a:p>
            <a:pPr lvl="1"/>
            <a:r>
              <a:rPr lang="en-US" dirty="0"/>
              <a:t>PWG Namespace Policy : 2020-07-20</a:t>
            </a:r>
          </a:p>
          <a:p>
            <a:pPr lvl="1"/>
            <a:r>
              <a:rPr lang="en-US" dirty="0"/>
              <a:t>PWG Press Release Review Policy: 2020-09-08</a:t>
            </a:r>
          </a:p>
          <a:p>
            <a:pPr lvl="1"/>
            <a:r>
              <a:rPr lang="en-US" dirty="0"/>
              <a:t>PWG Roles and Responsibilities Policy : 2020-09-24</a:t>
            </a:r>
          </a:p>
          <a:p>
            <a:pPr lvl="1"/>
            <a:r>
              <a:rPr lang="en-US" dirty="0"/>
              <a:t>PWG Antitrust Policy : 2021-02-01</a:t>
            </a:r>
          </a:p>
          <a:p>
            <a:pPr lvl="1"/>
            <a:r>
              <a:rPr lang="en-US" dirty="0"/>
              <a:t>PWG Officer Elections : Draft in review</a:t>
            </a:r>
          </a:p>
          <a:p>
            <a:pPr lvl="1"/>
            <a:r>
              <a:rPr lang="en-US" dirty="0"/>
              <a:t>PWG Network Infrastructure : Draft in review</a:t>
            </a:r>
          </a:p>
          <a:p>
            <a:pPr marL="40640" indent="0">
              <a:buNone/>
            </a:pPr>
            <a:endParaRPr lang="en-US" dirty="0"/>
          </a:p>
        </p:txBody>
      </p:sp>
      <p:sp>
        <p:nvSpPr>
          <p:cNvPr id="4" name="Slide Number Placeholder 3">
            <a:extLst>
              <a:ext uri="{FF2B5EF4-FFF2-40B4-BE49-F238E27FC236}">
                <a16:creationId xmlns:a16="http://schemas.microsoft.com/office/drawing/2014/main" id="{002FCDCD-59E3-4344-919A-A9C41F78C1BD}"/>
              </a:ext>
            </a:extLst>
          </p:cNvPr>
          <p:cNvSpPr>
            <a:spLocks noGrp="1"/>
          </p:cNvSpPr>
          <p:nvPr>
            <p:ph type="sldNum" sz="quarter" idx="4"/>
          </p:nvPr>
        </p:nvSpPr>
        <p:spPr/>
        <p:txBody>
          <a:bodyPr/>
          <a:lstStyle/>
          <a:p>
            <a:fld id="{86CB4B4D-7CA3-9044-876B-883B54F8677D}" type="slidenum">
              <a:rPr lang="en-US" smtClean="0"/>
              <a:pPr/>
              <a:t>38</a:t>
            </a:fld>
            <a:endParaRPr lang="en-US" dirty="0"/>
          </a:p>
        </p:txBody>
      </p:sp>
    </p:spTree>
    <p:extLst>
      <p:ext uri="{BB962C8B-B14F-4D97-AF65-F5344CB8AC3E}">
        <p14:creationId xmlns:p14="http://schemas.microsoft.com/office/powerpoint/2010/main" val="229796099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FC18D8-E7D2-854B-A05F-A6E37DF5F2A4}"/>
              </a:ext>
            </a:extLst>
          </p:cNvPr>
          <p:cNvSpPr>
            <a:spLocks noGrp="1"/>
          </p:cNvSpPr>
          <p:nvPr>
            <p:ph type="body" idx="1"/>
          </p:nvPr>
        </p:nvSpPr>
        <p:spPr/>
        <p:txBody>
          <a:bodyPr>
            <a:normAutofit/>
          </a:bodyPr>
          <a:lstStyle/>
          <a:p>
            <a:r>
              <a:rPr lang="en-US" dirty="0"/>
              <a:t>"This meeting is being held in accordance with the PWG Antitrust Policy"</a:t>
            </a:r>
          </a:p>
          <a:p>
            <a:pPr lvl="1"/>
            <a:r>
              <a:rPr lang="en-US" dirty="0">
                <a:hlinkClick r:id="rId2"/>
              </a:rPr>
              <a:t>https://www.pwg.org/chair/membership_docs/pwg-antitrust-policy.pdf</a:t>
            </a:r>
            <a:r>
              <a:rPr lang="en-US"/>
              <a:t> </a:t>
            </a:r>
            <a:endParaRPr lang="en-US" dirty="0"/>
          </a:p>
          <a:p>
            <a:pPr lvl="1"/>
            <a:endParaRPr lang="en-US" dirty="0"/>
          </a:p>
          <a:p>
            <a:r>
              <a:rPr lang="en-US" dirty="0"/>
              <a:t>The IEEE-ISTO Printer Working Group ("PWG") will not become involved in the business decisions of its Members. The PWG strictly complies with applicable antitrust laws. Every PWG Member shall comply with this policy. The PWG Officers and PWG Workgroup Officers are responsible to ensure that this policy is adhered to in all PWG activities.</a:t>
            </a:r>
          </a:p>
        </p:txBody>
      </p:sp>
      <p:sp>
        <p:nvSpPr>
          <p:cNvPr id="100" name="Shape 100"/>
          <p:cNvSpPr>
            <a:spLocks noGrp="1"/>
          </p:cNvSpPr>
          <p:nvPr>
            <p:ph type="title"/>
          </p:nvPr>
        </p:nvSpPr>
        <p:spPr>
          <a:prstGeom prst="rect">
            <a:avLst/>
          </a:prstGeom>
        </p:spPr>
        <p:txBody>
          <a:bodyPr/>
          <a:lstStyle/>
          <a:p>
            <a:r>
              <a:rPr dirty="0"/>
              <a:t>PWG </a:t>
            </a:r>
            <a:r>
              <a:rPr lang="en-US" dirty="0"/>
              <a:t>Antitrust Policy</a:t>
            </a:r>
            <a:endParaRPr dirty="0"/>
          </a:p>
        </p:txBody>
      </p:sp>
      <p:sp>
        <p:nvSpPr>
          <p:cNvPr id="6" name="Shape 334">
            <a:extLst>
              <a:ext uri="{FF2B5EF4-FFF2-40B4-BE49-F238E27FC236}">
                <a16:creationId xmlns:a16="http://schemas.microsoft.com/office/drawing/2014/main" id="{7E2C7D39-C359-284E-9A86-704C4E440E20}"/>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4</a:t>
            </a:fld>
            <a:endParaRPr/>
          </a:p>
        </p:txBody>
      </p:sp>
    </p:spTree>
    <p:extLst>
      <p:ext uri="{BB962C8B-B14F-4D97-AF65-F5344CB8AC3E}">
        <p14:creationId xmlns:p14="http://schemas.microsoft.com/office/powerpoint/2010/main" val="298283982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FC18D8-E7D2-854B-A05F-A6E37DF5F2A4}"/>
              </a:ext>
            </a:extLst>
          </p:cNvPr>
          <p:cNvSpPr>
            <a:spLocks noGrp="1"/>
          </p:cNvSpPr>
          <p:nvPr>
            <p:ph type="body" idx="1"/>
          </p:nvPr>
        </p:nvSpPr>
        <p:spPr/>
        <p:txBody>
          <a:bodyPr>
            <a:normAutofit/>
          </a:bodyPr>
          <a:lstStyle/>
          <a:p>
            <a:r>
              <a:rPr lang="en-US" dirty="0"/>
              <a:t>"This meeting is being held in accordance with the PWG Intellectual Property Policy"</a:t>
            </a:r>
          </a:p>
          <a:p>
            <a:pPr lvl="1"/>
            <a:r>
              <a:rPr lang="en-US" dirty="0">
                <a:hlinkClick r:id="rId2"/>
              </a:rPr>
              <a:t>https://www.pwg.org/chair/membership_docs/pwg-ip-policy.pdf</a:t>
            </a:r>
            <a:endParaRPr lang="en-US" dirty="0"/>
          </a:p>
          <a:p>
            <a:endParaRPr lang="en-US" dirty="0"/>
          </a:p>
          <a:p>
            <a:r>
              <a:rPr lang="en-US" dirty="0"/>
              <a:t>TL;DR: Anything you say in a PWG meeting or email to a PWG address can be used in a PWG standard</a:t>
            </a:r>
          </a:p>
          <a:p>
            <a:pPr lvl="1"/>
            <a:r>
              <a:rPr lang="en-US" dirty="0"/>
              <a:t>(but please do read the IP policy above if you haven't done so)</a:t>
            </a:r>
          </a:p>
          <a:p>
            <a:pPr marL="40640" indent="0">
              <a:buNone/>
            </a:pPr>
            <a:endParaRPr lang="en-US" dirty="0"/>
          </a:p>
        </p:txBody>
      </p:sp>
      <p:sp>
        <p:nvSpPr>
          <p:cNvPr id="100" name="Shape 100"/>
          <p:cNvSpPr>
            <a:spLocks noGrp="1"/>
          </p:cNvSpPr>
          <p:nvPr>
            <p:ph type="title"/>
          </p:nvPr>
        </p:nvSpPr>
        <p:spPr>
          <a:prstGeom prst="rect">
            <a:avLst/>
          </a:prstGeom>
        </p:spPr>
        <p:txBody>
          <a:bodyPr/>
          <a:lstStyle/>
          <a:p>
            <a:r>
              <a:rPr dirty="0"/>
              <a:t>PWG </a:t>
            </a:r>
            <a:r>
              <a:rPr lang="en-US"/>
              <a:t>IP Policy</a:t>
            </a:r>
            <a:endParaRPr dirty="0"/>
          </a:p>
        </p:txBody>
      </p:sp>
      <p:sp>
        <p:nvSpPr>
          <p:cNvPr id="6" name="Shape 334">
            <a:extLst>
              <a:ext uri="{FF2B5EF4-FFF2-40B4-BE49-F238E27FC236}">
                <a16:creationId xmlns:a16="http://schemas.microsoft.com/office/drawing/2014/main" id="{7E2C7D39-C359-284E-9A86-704C4E440E20}"/>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rPr/>
              <a:t>5</a:t>
            </a:fld>
            <a:endParaRPr/>
          </a:p>
        </p:txBody>
      </p:sp>
    </p:spTree>
    <p:extLst>
      <p:ext uri="{BB962C8B-B14F-4D97-AF65-F5344CB8AC3E}">
        <p14:creationId xmlns:p14="http://schemas.microsoft.com/office/powerpoint/2010/main" val="360525988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a:spLocks noGrp="1"/>
          </p:cNvSpPr>
          <p:nvPr>
            <p:ph type="body" idx="1"/>
          </p:nvPr>
        </p:nvSpPr>
        <p:spPr>
          <a:prstGeom prst="rect">
            <a:avLst/>
          </a:prstGeom>
        </p:spPr>
        <p:txBody>
          <a:bodyPr/>
          <a:lstStyle/>
          <a:p>
            <a:pPr marL="40640" indent="0">
              <a:buNone/>
            </a:pPr>
            <a:r>
              <a:rPr dirty="0"/>
              <a:t>PWG standards may include the known use of essential patents and patent applications provided the PWG Chair receives assurance from the patent holder or applicant with respect to patents whose infringement is, or in the case of patent applications, potential future infringement the applicant asserts will be, unavoidable in a compliant implementation of either mandatory or optional portions of the standard. This assurance shall be provided without coercion.</a:t>
            </a:r>
          </a:p>
        </p:txBody>
      </p:sp>
      <p:sp>
        <p:nvSpPr>
          <p:cNvPr id="100" name="Shape 100"/>
          <p:cNvSpPr>
            <a:spLocks noGrp="1"/>
          </p:cNvSpPr>
          <p:nvPr>
            <p:ph type="title"/>
          </p:nvPr>
        </p:nvSpPr>
        <p:spPr>
          <a:prstGeom prst="rect">
            <a:avLst/>
          </a:prstGeom>
        </p:spPr>
        <p:txBody>
          <a:bodyPr/>
          <a:lstStyle/>
          <a:p>
            <a:r>
              <a:t>PWG Patent Statement</a:t>
            </a:r>
          </a:p>
        </p:txBody>
      </p:sp>
      <p:sp>
        <p:nvSpPr>
          <p:cNvPr id="6" name="Shape 334">
            <a:extLst>
              <a:ext uri="{FF2B5EF4-FFF2-40B4-BE49-F238E27FC236}">
                <a16:creationId xmlns:a16="http://schemas.microsoft.com/office/drawing/2014/main" id="{E42871DA-759F-1442-854C-929F7DFD5B71}"/>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6</a:t>
            </a:fld>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Shape 110"/>
          <p:cNvSpPr>
            <a:spLocks noGrp="1"/>
          </p:cNvSpPr>
          <p:nvPr>
            <p:ph type="body" idx="1"/>
          </p:nvPr>
        </p:nvSpPr>
        <p:spPr>
          <a:prstGeom prst="rect">
            <a:avLst/>
          </a:prstGeom>
        </p:spPr>
        <p:txBody>
          <a:bodyPr/>
          <a:lstStyle/>
          <a:p>
            <a:pPr marL="40640" indent="0">
              <a:buNone/>
            </a:pPr>
            <a:r>
              <a:rPr dirty="0"/>
              <a:t>This assurance shall be either: </a:t>
            </a:r>
          </a:p>
          <a:p>
            <a:pPr lvl="1"/>
            <a:r>
              <a:rPr dirty="0"/>
              <a:t>A general disclaimer to the effect that the patentee will not enforce any of its present or future patent(s) whose use would be required to implement either mandatory or optional portions of the proposed PWG standard against any person or entity complying with the standard; or </a:t>
            </a:r>
          </a:p>
          <a:p>
            <a:pPr lvl="1"/>
            <a:r>
              <a:rPr dirty="0"/>
              <a:t>A statement that a license for such implementation will be made available without compensation or under reasonable rates, with reasonable terms and conditions that are demonstrably free of any unfair discrimination.</a:t>
            </a:r>
          </a:p>
        </p:txBody>
      </p:sp>
      <p:sp>
        <p:nvSpPr>
          <p:cNvPr id="109" name="Shape 109"/>
          <p:cNvSpPr>
            <a:spLocks noGrp="1"/>
          </p:cNvSpPr>
          <p:nvPr>
            <p:ph type="title"/>
          </p:nvPr>
        </p:nvSpPr>
        <p:spPr>
          <a:prstGeom prst="rect">
            <a:avLst/>
          </a:prstGeom>
        </p:spPr>
        <p:txBody>
          <a:bodyPr/>
          <a:lstStyle/>
          <a:p>
            <a:r>
              <a:t>PWG Patent Statement</a:t>
            </a:r>
          </a:p>
        </p:txBody>
      </p:sp>
      <p:sp>
        <p:nvSpPr>
          <p:cNvPr id="6" name="Shape 334">
            <a:extLst>
              <a:ext uri="{FF2B5EF4-FFF2-40B4-BE49-F238E27FC236}">
                <a16:creationId xmlns:a16="http://schemas.microsoft.com/office/drawing/2014/main" id="{04B183C4-D840-9F43-8B69-8A31A140FA8C}"/>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7</a:t>
            </a:fld>
            <a:endParaRP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title"/>
          </p:nvPr>
        </p:nvSpPr>
        <p:spPr>
          <a:prstGeom prst="rect">
            <a:avLst/>
          </a:prstGeom>
        </p:spPr>
        <p:txBody>
          <a:bodyPr/>
          <a:lstStyle/>
          <a:p>
            <a:r>
              <a:t>PWG Patent Statement</a:t>
            </a:r>
          </a:p>
        </p:txBody>
      </p:sp>
      <p:sp>
        <p:nvSpPr>
          <p:cNvPr id="119" name="Shape 119"/>
          <p:cNvSpPr>
            <a:spLocks noGrp="1"/>
          </p:cNvSpPr>
          <p:nvPr>
            <p:ph type="body" idx="1"/>
          </p:nvPr>
        </p:nvSpPr>
        <p:spPr>
          <a:prstGeom prst="rect">
            <a:avLst/>
          </a:prstGeom>
        </p:spPr>
        <p:txBody>
          <a:bodyPr/>
          <a:lstStyle/>
          <a:p>
            <a:pPr marL="40640" indent="0">
              <a:buNone/>
            </a:pPr>
            <a:r>
              <a:rPr dirty="0"/>
              <a:t>The PWG is not in a position to give authoritative or comprehensive information about evidence, validity or scope of patents or similar rights, but it is desirable that any available information should be disclosed. Therefore, all PWG members shall, from the outset, draw PWG's attention to any relevant patents either their own or of other organizations including their Affiliates that are known to the PWG members or any of their Affiliates, although PWG is unable to verify the validity of any such information.</a:t>
            </a:r>
          </a:p>
        </p:txBody>
      </p:sp>
      <p:sp>
        <p:nvSpPr>
          <p:cNvPr id="6" name="Shape 334">
            <a:extLst>
              <a:ext uri="{FF2B5EF4-FFF2-40B4-BE49-F238E27FC236}">
                <a16:creationId xmlns:a16="http://schemas.microsoft.com/office/drawing/2014/main" id="{9EEC7E71-D29D-1846-8700-80CC66F0ACF7}"/>
              </a:ext>
            </a:extLst>
          </p:cNvPr>
          <p:cNvSpPr>
            <a:spLocks noGrp="1"/>
          </p:cNvSpPr>
          <p:nvPr>
            <p:ph type="sldNum" sz="quarter" idx="4"/>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8</a:t>
            </a:fld>
            <a:endParaRPr/>
          </a:p>
        </p:txBody>
      </p:sp>
    </p:spTree>
    <p:extLst>
      <p:ext uri="{BB962C8B-B14F-4D97-AF65-F5344CB8AC3E}">
        <p14:creationId xmlns:p14="http://schemas.microsoft.com/office/powerpoint/2010/main" val="141850523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Shape 128"/>
          <p:cNvSpPr>
            <a:spLocks noGrp="1"/>
          </p:cNvSpPr>
          <p:nvPr>
            <p:ph type="body" idx="1"/>
          </p:nvPr>
        </p:nvSpPr>
        <p:spPr>
          <a:prstGeom prst="rect">
            <a:avLst/>
          </a:prstGeom>
        </p:spPr>
        <p:txBody>
          <a:bodyPr>
            <a:normAutofit/>
          </a:bodyPr>
          <a:lstStyle/>
          <a:p>
            <a:pPr marL="40640" indent="0">
              <a:buNone/>
            </a:pPr>
            <a:r>
              <a:rPr lang="en-US" dirty="0"/>
              <a:t>Do Not Discuss:</a:t>
            </a:r>
          </a:p>
          <a:p>
            <a:r>
              <a:rPr lang="en-US" dirty="0"/>
              <a:t>V</a:t>
            </a:r>
            <a:r>
              <a:rPr dirty="0"/>
              <a:t>alidity</a:t>
            </a:r>
            <a:r>
              <a:rPr lang="en-US" dirty="0"/>
              <a:t> or </a:t>
            </a:r>
            <a:r>
              <a:rPr dirty="0"/>
              <a:t>essentiality of patents</a:t>
            </a:r>
            <a:r>
              <a:rPr lang="en-US" dirty="0"/>
              <a:t> or </a:t>
            </a:r>
            <a:r>
              <a:rPr dirty="0"/>
              <a:t>patent claims </a:t>
            </a:r>
          </a:p>
          <a:p>
            <a:r>
              <a:rPr lang="en-US" dirty="0"/>
              <a:t>C</a:t>
            </a:r>
            <a:r>
              <a:rPr dirty="0"/>
              <a:t>ost of specific patent use</a:t>
            </a:r>
          </a:p>
          <a:p>
            <a:r>
              <a:rPr lang="en-US" dirty="0"/>
              <a:t>L</a:t>
            </a:r>
            <a:r>
              <a:rPr dirty="0"/>
              <a:t>icensing terms or conditions</a:t>
            </a:r>
          </a:p>
          <a:p>
            <a:r>
              <a:rPr lang="en-US" dirty="0"/>
              <a:t>P</a:t>
            </a:r>
            <a:r>
              <a:rPr dirty="0"/>
              <a:t>roduct pricing, territorial restrictions, or market share</a:t>
            </a:r>
          </a:p>
          <a:p>
            <a:r>
              <a:rPr lang="en-US" dirty="0"/>
              <a:t>O</a:t>
            </a:r>
            <a:r>
              <a:rPr dirty="0"/>
              <a:t>ngoing litigation or threatened litigation</a:t>
            </a:r>
            <a:endParaRPr lang="en-US" dirty="0"/>
          </a:p>
          <a:p>
            <a:endParaRPr lang="en-US" dirty="0"/>
          </a:p>
          <a:p>
            <a:pPr marL="40640" indent="0">
              <a:buNone/>
            </a:pPr>
            <a:endParaRPr lang="en-US" dirty="0"/>
          </a:p>
          <a:p>
            <a:pPr marL="40640" indent="0">
              <a:buNone/>
            </a:pPr>
            <a:r>
              <a:rPr lang="en-US" b="1" u="sng" dirty="0"/>
              <a:t>DO raise an objection</a:t>
            </a:r>
            <a:r>
              <a:rPr lang="en-US" dirty="0"/>
              <a:t> if inappropriate topics are discussed</a:t>
            </a:r>
            <a:endParaRPr dirty="0"/>
          </a:p>
        </p:txBody>
      </p:sp>
      <p:sp>
        <p:nvSpPr>
          <p:cNvPr id="127" name="Shape 127"/>
          <p:cNvSpPr>
            <a:spLocks noGrp="1"/>
          </p:cNvSpPr>
          <p:nvPr>
            <p:ph type="title"/>
          </p:nvPr>
        </p:nvSpPr>
        <p:spPr>
          <a:prstGeom prst="rect">
            <a:avLst/>
          </a:prstGeom>
        </p:spPr>
        <p:txBody>
          <a:bodyPr/>
          <a:lstStyle/>
          <a:p>
            <a:r>
              <a:rPr dirty="0"/>
              <a:t>Inappropriate Topics for</a:t>
            </a:r>
            <a:br>
              <a:rPr lang="en-US" dirty="0"/>
            </a:br>
            <a:r>
              <a:rPr dirty="0"/>
              <a:t>PWG W</a:t>
            </a:r>
            <a:r>
              <a:rPr lang="en-US" dirty="0"/>
              <a:t>orking </a:t>
            </a:r>
            <a:r>
              <a:rPr dirty="0"/>
              <a:t>G</a:t>
            </a:r>
            <a:r>
              <a:rPr lang="en-US" dirty="0"/>
              <a:t>roup</a:t>
            </a:r>
            <a:r>
              <a:rPr dirty="0"/>
              <a:t> Meetings</a:t>
            </a:r>
          </a:p>
        </p:txBody>
      </p:sp>
      <p:sp>
        <p:nvSpPr>
          <p:cNvPr id="6" name="Shape 334">
            <a:extLst>
              <a:ext uri="{FF2B5EF4-FFF2-40B4-BE49-F238E27FC236}">
                <a16:creationId xmlns:a16="http://schemas.microsoft.com/office/drawing/2014/main" id="{C23A0B3E-FB0D-1E45-9EC0-85AC6760E784}"/>
              </a:ext>
            </a:extLst>
          </p:cNvPr>
          <p:cNvSpPr>
            <a:spLocks noGrp="1"/>
          </p:cNvSpPr>
          <p:nvPr>
            <p:ph type="sldNum" sz="quarter" idx="4"/>
          </p:nvPr>
        </p:nvSpPr>
        <p:spPr>
          <a:xfrm>
            <a:off x="8566150" y="6629400"/>
            <a:ext cx="577849" cy="228600"/>
          </a:xfrm>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rPr/>
              <a:t>9</a:t>
            </a:fld>
            <a:endParaRPr/>
          </a:p>
        </p:txBody>
      </p:sp>
    </p:spTree>
  </p:cSld>
  <p:clrMapOvr>
    <a:masterClrMapping/>
  </p:clrMapOvr>
  <p:transition spd="slow"/>
</p:sld>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Verdana"/>
        <a:ea typeface="Verdana"/>
        <a:cs typeface="Verdana"/>
      </a:majorFont>
      <a:minorFont>
        <a:latin typeface="Verdana"/>
        <a:ea typeface="Verdana"/>
        <a:cs typeface="Verdan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A941"/>
        </a:solidFill>
        <a:ln w="9525" cap="flat">
          <a:solidFill>
            <a:srgbClr val="000000"/>
          </a:solidFill>
          <a:prstDash val="solid"/>
          <a:round/>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9525" cap="flat">
          <a:solidFill>
            <a:srgbClr val="000000"/>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40640" marR="40640" indent="0" algn="l" defTabSz="91440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000000"/>
            </a:solidFill>
            <a:effectLst/>
            <a:uFill>
              <a:solidFill>
                <a:srgbClr val="000000"/>
              </a:solidFill>
            </a:uFill>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
  <TotalTime>60206</TotalTime>
  <Words>2245</Words>
  <Application>Microsoft Macintosh PowerPoint</Application>
  <PresentationFormat>On-screen Show (4:3)</PresentationFormat>
  <Paragraphs>350</Paragraphs>
  <Slides>38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Lucida Grande</vt:lpstr>
      <vt:lpstr>Verdana</vt:lpstr>
      <vt:lpstr>Wingdings</vt:lpstr>
      <vt:lpstr>White</vt:lpstr>
      <vt:lpstr> PWG August 2021 Face-to-Face Plenary</vt:lpstr>
      <vt:lpstr>Plenary Agenda</vt:lpstr>
      <vt:lpstr>Administrivia</vt:lpstr>
      <vt:lpstr>PWG Antitrust Policy</vt:lpstr>
      <vt:lpstr>PWG IP Policy</vt:lpstr>
      <vt:lpstr>PWG Patent Statement</vt:lpstr>
      <vt:lpstr>PWG Patent Statement</vt:lpstr>
      <vt:lpstr>PWG Patent Statement</vt:lpstr>
      <vt:lpstr>Inappropriate Topics for PWG Working Group Meetings</vt:lpstr>
      <vt:lpstr>Agenda Overview – Day 1</vt:lpstr>
      <vt:lpstr>Agenda Overview – Day 2</vt:lpstr>
      <vt:lpstr>Agenda Overview – Day 3</vt:lpstr>
      <vt:lpstr>Steering Committee Updates</vt:lpstr>
      <vt:lpstr>Officers (2019-2021 Term)</vt:lpstr>
      <vt:lpstr>2021 Membership</vt:lpstr>
      <vt:lpstr>Thank You For Participating!</vt:lpstr>
      <vt:lpstr>Future Meeting Schedule</vt:lpstr>
      <vt:lpstr>IPP Everywhere™ Certified Printers</vt:lpstr>
      <vt:lpstr>Recently Approved</vt:lpstr>
      <vt:lpstr>Projects on GitHub</vt:lpstr>
      <vt:lpstr>Workgroup Status</vt:lpstr>
      <vt:lpstr>Work In Progress</vt:lpstr>
      <vt:lpstr>IDS Workgroup Status</vt:lpstr>
      <vt:lpstr>IDS WG: Officers</vt:lpstr>
      <vt:lpstr>IDS: Current Status</vt:lpstr>
      <vt:lpstr>IDS: Current Status</vt:lpstr>
      <vt:lpstr>IDS WG: More Information</vt:lpstr>
      <vt:lpstr>IPP Workgroup Status</vt:lpstr>
      <vt:lpstr>Internet Printing Protocol Workgroup</vt:lpstr>
      <vt:lpstr>Internet Printing Protocol Workgroup</vt:lpstr>
      <vt:lpstr>Liaison Status</vt:lpstr>
      <vt:lpstr>Linux Foundation OpenPrinting</vt:lpstr>
      <vt:lpstr>Mopria</vt:lpstr>
      <vt:lpstr>3D / Additive Manufacturing Liaisons</vt:lpstr>
      <vt:lpstr>Other Questions / Comments</vt:lpstr>
      <vt:lpstr>Next PWG Face-to-Face Meeting</vt:lpstr>
      <vt:lpstr>Backup</vt:lpstr>
      <vt:lpstr>Process Updates</vt:lpstr>
    </vt:vector>
  </TitlesOfParts>
  <Manager/>
  <Company>IEEE ISTO Printer Working Group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PWG August 2021 Face-to-Face Plenary</dc:title>
  <dc:subject/>
  <dc:creator>Smith Kennedy (PWG Chair, HP Inc.)</dc:creator>
  <cp:keywords/>
  <dc:description/>
  <cp:lastModifiedBy>Kennedy, Smith (Wireless &amp; IPP Standards)</cp:lastModifiedBy>
  <cp:revision>652</cp:revision>
  <cp:lastPrinted>2019-08-28T15:37:14Z</cp:lastPrinted>
  <dcterms:modified xsi:type="dcterms:W3CDTF">2021-08-17T03:31:35Z</dcterms:modified>
  <cp:category/>
</cp:coreProperties>
</file>